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0" r:id="rId5"/>
    <p:sldId id="272" r:id="rId6"/>
    <p:sldId id="271" r:id="rId7"/>
    <p:sldId id="264" r:id="rId8"/>
    <p:sldId id="265" r:id="rId9"/>
    <p:sldId id="266" r:id="rId10"/>
    <p:sldId id="260" r:id="rId11"/>
    <p:sldId id="261" r:id="rId12"/>
    <p:sldId id="259" r:id="rId13"/>
    <p:sldId id="267" r:id="rId14"/>
    <p:sldId id="268" r:id="rId15"/>
    <p:sldId id="269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667"/>
    <p:restoredTop sz="81962"/>
  </p:normalViewPr>
  <p:slideViewPr>
    <p:cSldViewPr snapToGrid="0" snapToObjects="1" showGuides="1">
      <p:cViewPr varScale="1">
        <p:scale>
          <a:sx n="96" d="100"/>
          <a:sy n="96" d="100"/>
        </p:scale>
        <p:origin x="176" y="312"/>
      </p:cViewPr>
      <p:guideLst>
        <p:guide orient="horz" pos="2136"/>
        <p:guide pos="3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E458E-6B95-1E4C-8A91-73D0E7EBBBCA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A759F-14A9-334F-BA79-1850209A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9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A759F-14A9-334F-BA79-1850209A26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A759F-14A9-334F-BA79-1850209A2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01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A759F-14A9-334F-BA79-1850209A2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5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A759F-14A9-334F-BA79-1850209A2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A3AE-D0CB-0645-AE25-FAEDB09F8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60470-EA48-1745-9B71-1E4A9FA21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CA55-676B-174D-B010-F6EAA0FB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1D550-2C4A-434D-BD3A-0F914199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5B323-6A3C-DE4B-9105-DFAD7F90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screen&#10;&#10;Description automatically generated">
            <a:extLst>
              <a:ext uri="{FF2B5EF4-FFF2-40B4-BE49-F238E27FC236}">
                <a16:creationId xmlns:a16="http://schemas.microsoft.com/office/drawing/2014/main" id="{297050D1-8627-774B-874D-9F09D5FE4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brightnessContrast bright="-30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37"/>
            <a:ext cx="12192000" cy="685967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  <a:reflection endPos="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2D8DE3-005B-A943-BA0A-38B5BB46CCEC}"/>
              </a:ext>
            </a:extLst>
          </p:cNvPr>
          <p:cNvSpPr/>
          <p:nvPr userDrawn="1"/>
        </p:nvSpPr>
        <p:spPr>
          <a:xfrm>
            <a:off x="0" y="1573792"/>
            <a:ext cx="9290653" cy="1807779"/>
          </a:xfrm>
          <a:prstGeom prst="rect">
            <a:avLst/>
          </a:prstGeom>
          <a:solidFill>
            <a:schemeClr val="bg2">
              <a:lumMod val="25000"/>
              <a:alpha val="7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E1C1-3B91-DA4A-82CE-381B3166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6E93E-205D-474A-A652-49360EA8C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8C0FA-7451-2445-9A38-74C0A83E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43967-33A9-DF4D-80CE-0034081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CE097-3B1A-344D-9962-4F618610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5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9A90B-9E3D-8A41-9013-55B794304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46430-A1B4-8344-BE24-7E4319686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C9B2-564C-4949-9100-E28F0CC0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2CA75-3937-924D-A269-4B8C86501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75385-2CC1-2C43-9AE1-31DD3686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1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D0F1-1006-A043-A177-4FDEF2DF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B7D28-54DB-B04F-A578-AF597DD1C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88A44-BE7A-4246-969B-460A5184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7CDE5-5824-F54A-8656-79E6AD63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2363-E2A7-3342-B8FC-32453CA52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91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87DA-63C6-674D-BD92-6FBFFDD2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A56E5-47F3-4C45-A05A-56A8E0AB3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F84F9-9BAF-0A49-BFAC-2AE323BE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C14B9-7E1E-134B-99A6-B98AE908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FC53E-3822-3A43-88ED-67434060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9F042-B9C2-374F-8C0D-9A8D62240653}"/>
              </a:ext>
            </a:extLst>
          </p:cNvPr>
          <p:cNvSpPr/>
          <p:nvPr userDrawn="1"/>
        </p:nvSpPr>
        <p:spPr>
          <a:xfrm>
            <a:off x="0" y="342900"/>
            <a:ext cx="12192000" cy="11811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BC016A-B8EA-8F4D-9FF8-9507196ACD9A}"/>
              </a:ext>
            </a:extLst>
          </p:cNvPr>
          <p:cNvSpPr/>
          <p:nvPr userDrawn="1"/>
        </p:nvSpPr>
        <p:spPr>
          <a:xfrm>
            <a:off x="0" y="6591300"/>
            <a:ext cx="12192000" cy="2667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43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8095-158A-A740-8CE1-123F21325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2A2B-8335-AC41-9AA9-830F6B092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0786B-D785-BC47-ADD2-7B7B2B0F4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C3220-F6FB-AC42-B16F-5B9A48EF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13450-EB76-3042-B680-F7CFEE5C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00177-8371-F04E-B6BF-B99B78F5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0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AEFA-843A-2245-BBBD-C864C8B2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36525-051E-CA4B-AA9C-0991B3726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246D8-E090-CD41-B790-4BA889FC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94F99-F38A-C84A-8BD4-2CC76ADE0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63417-99BE-0A4A-A833-33508B350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D8AE5-ED8F-4B4A-A155-E55E8494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8B9504-09BC-1E4C-A98E-54D308B8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72EF58-6432-0A44-8E2B-A55106ED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6C86-94B2-5A4C-B86F-5157C909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2BE12-98B8-E443-980C-2D281A0B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6BD20-9541-514A-8F41-7A42E43B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58B0C-60CE-D742-BC3C-E89619AD4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AE414-26B4-6042-AED5-E7D74F58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05907-ECE5-C644-96F7-752386A3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E56EA-48AF-354E-88AF-55C9733C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5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D110-0A67-2845-BD4A-BB22C57F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FE491-52A5-0743-BB5D-81DDECDBE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8B596-0CEB-A744-A7C2-B39BB1479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6BE2C-3762-3C4A-B81B-D6F03BC72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2485C-229F-CE46-8C07-5B78D326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EB479-51CE-CE4D-8ED7-B0AEE3C3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8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816-635B-514D-B0BA-BB4AB3D0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A1A91-6075-7649-8E06-536B4B6CF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100B4-465B-4E43-A25E-0CDD73CBE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03A80-0375-8641-A2FE-F5CC0148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A3084-0A73-C54A-805A-BD413B557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2D6C7-EA4F-8B4C-858D-AD71B7F4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8132A-6143-6B49-9093-A34E09A5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383F9-C1A2-E046-98C6-07D0A4B28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29520-FD6E-AC41-87A3-92A7BC55B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119C-69DC-764D-8D4A-1279089F1F04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2783B-E702-B244-B6FD-D042225F0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8C22-791B-9140-A49B-4AF24F7BB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8785E-1F46-5F43-97CD-00045E1A0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0" userDrawn="1">
          <p15:clr>
            <a:srgbClr val="F26B43"/>
          </p15:clr>
        </p15:guide>
        <p15:guide id="2" pos="168" userDrawn="1">
          <p15:clr>
            <a:srgbClr val="F26B43"/>
          </p15:clr>
        </p15:guide>
        <p15:guide id="3" pos="3940" userDrawn="1">
          <p15:clr>
            <a:srgbClr val="F26B43"/>
          </p15:clr>
        </p15:guide>
        <p15:guide id="4" pos="7512" userDrawn="1">
          <p15:clr>
            <a:srgbClr val="F26B43"/>
          </p15:clr>
        </p15:guide>
        <p15:guide id="5" orient="horz" pos="216" userDrawn="1">
          <p15:clr>
            <a:srgbClr val="F26B43"/>
          </p15:clr>
        </p15:guide>
        <p15:guide id="6" orient="horz" pos="960" userDrawn="1">
          <p15:clr>
            <a:srgbClr val="F26B43"/>
          </p15:clr>
        </p15:guide>
        <p15:guide id="7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Downloads/LSTM.ipynb#Trading-Strategy:-Using-the-prediction,-suppose-we-buy-when-the-price-that-LSTM-predict-is-greater-than-1.014-*-adj_close-price,-sell-when-the-price-that-LSTM-predict-is-less-than-1.014-*-adj_close-pric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27DD5E-9428-DE4D-BA58-135E7F90FB6A}"/>
              </a:ext>
            </a:extLst>
          </p:cNvPr>
          <p:cNvSpPr txBox="1"/>
          <p:nvPr/>
        </p:nvSpPr>
        <p:spPr>
          <a:xfrm>
            <a:off x="264815" y="2154727"/>
            <a:ext cx="10432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400" b="1" dirty="0">
                <a:solidFill>
                  <a:schemeClr val="bg1"/>
                </a:solidFill>
                <a:latin typeface="+mj-lt"/>
              </a:rPr>
              <a:t>Time</a:t>
            </a:r>
            <a:r>
              <a:rPr lang="zh-CN" altLang="en-US" sz="3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400" b="1" dirty="0">
                <a:solidFill>
                  <a:schemeClr val="bg1"/>
                </a:solidFill>
                <a:latin typeface="+mj-lt"/>
              </a:rPr>
              <a:t>Series</a:t>
            </a:r>
            <a:r>
              <a:rPr lang="zh-CN" altLang="en-US" sz="3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400" b="1" dirty="0">
                <a:solidFill>
                  <a:schemeClr val="bg1"/>
                </a:solidFill>
                <a:latin typeface="+mj-lt"/>
              </a:rPr>
              <a:t>Momentum</a:t>
            </a:r>
            <a:r>
              <a:rPr lang="zh-CN" altLang="en-US" sz="3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400" b="1" dirty="0">
                <a:solidFill>
                  <a:schemeClr val="bg1"/>
                </a:solidFill>
                <a:latin typeface="+mj-lt"/>
              </a:rPr>
              <a:t>Trading</a:t>
            </a:r>
            <a:r>
              <a:rPr lang="zh-CN" altLang="en-US" sz="3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3400" b="1" dirty="0">
                <a:solidFill>
                  <a:schemeClr val="bg1"/>
                </a:solidFill>
                <a:latin typeface="+mj-lt"/>
              </a:rPr>
              <a:t>Strategy</a:t>
            </a:r>
            <a:endParaRPr lang="en-US" sz="3400" b="1" i="0" u="none" strike="noStrike" kern="1200" dirty="0">
              <a:solidFill>
                <a:schemeClr val="bg1"/>
              </a:solidFill>
              <a:effectLst/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12F40-F815-F34D-94CD-BA13135CB600}"/>
              </a:ext>
            </a:extLst>
          </p:cNvPr>
          <p:cNvSpPr txBox="1"/>
          <p:nvPr/>
        </p:nvSpPr>
        <p:spPr>
          <a:xfrm>
            <a:off x="7091362" y="4572001"/>
            <a:ext cx="50720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</a:rPr>
              <a:t>Group</a:t>
            </a:r>
            <a:r>
              <a:rPr lang="zh-CN" altLang="en-US" sz="2500" dirty="0">
                <a:solidFill>
                  <a:schemeClr val="bg1"/>
                </a:solidFill>
              </a:rPr>
              <a:t> </a:t>
            </a:r>
            <a:r>
              <a:rPr lang="en-US" altLang="zh-CN" sz="2500" dirty="0">
                <a:solidFill>
                  <a:schemeClr val="bg1"/>
                </a:solidFill>
              </a:rPr>
              <a:t>NO[O]NE</a:t>
            </a:r>
          </a:p>
          <a:p>
            <a:r>
              <a:rPr lang="en-US" altLang="zh-CN" sz="2500" dirty="0" err="1">
                <a:solidFill>
                  <a:schemeClr val="bg1"/>
                </a:solidFill>
              </a:rPr>
              <a:t>Menglin</a:t>
            </a:r>
            <a:r>
              <a:rPr lang="zh-CN" altLang="en-US" sz="2500" dirty="0">
                <a:solidFill>
                  <a:schemeClr val="bg1"/>
                </a:solidFill>
              </a:rPr>
              <a:t> </a:t>
            </a:r>
            <a:r>
              <a:rPr lang="en-US" altLang="zh-CN" sz="2500" dirty="0">
                <a:solidFill>
                  <a:schemeClr val="bg1"/>
                </a:solidFill>
              </a:rPr>
              <a:t>Shao</a:t>
            </a:r>
            <a:r>
              <a:rPr lang="zh-CN" altLang="en-US" sz="2500" dirty="0">
                <a:solidFill>
                  <a:schemeClr val="bg1"/>
                </a:solidFill>
              </a:rPr>
              <a:t> </a:t>
            </a:r>
            <a:r>
              <a:rPr lang="en-US" altLang="zh-CN" sz="2500" dirty="0" err="1">
                <a:solidFill>
                  <a:schemeClr val="bg1"/>
                </a:solidFill>
              </a:rPr>
              <a:t>Junhuan</a:t>
            </a:r>
            <a:r>
              <a:rPr lang="zh-CN" altLang="en-US" sz="2500" dirty="0">
                <a:solidFill>
                  <a:schemeClr val="bg1"/>
                </a:solidFill>
              </a:rPr>
              <a:t> </a:t>
            </a:r>
            <a:r>
              <a:rPr lang="en-US" altLang="zh-CN" sz="2500" dirty="0">
                <a:solidFill>
                  <a:schemeClr val="bg1"/>
                </a:solidFill>
              </a:rPr>
              <a:t>Zhu</a:t>
            </a:r>
          </a:p>
          <a:p>
            <a:r>
              <a:rPr lang="en-US" altLang="zh-CN" sz="2500" dirty="0">
                <a:solidFill>
                  <a:schemeClr val="bg1"/>
                </a:solidFill>
              </a:rPr>
              <a:t>Qingyuan</a:t>
            </a:r>
            <a:r>
              <a:rPr lang="zh-CN" altLang="en-US" sz="2500" dirty="0">
                <a:solidFill>
                  <a:schemeClr val="bg1"/>
                </a:solidFill>
              </a:rPr>
              <a:t> </a:t>
            </a:r>
            <a:r>
              <a:rPr lang="en-US" altLang="zh-CN" sz="2500" dirty="0">
                <a:solidFill>
                  <a:schemeClr val="bg1"/>
                </a:solidFill>
              </a:rPr>
              <a:t>Ren</a:t>
            </a:r>
            <a:r>
              <a:rPr lang="zh-CN" altLang="en-US" sz="2500" dirty="0">
                <a:solidFill>
                  <a:schemeClr val="bg1"/>
                </a:solidFill>
              </a:rPr>
              <a:t> </a:t>
            </a:r>
            <a:r>
              <a:rPr lang="en-US" altLang="zh-CN" sz="2500" dirty="0">
                <a:solidFill>
                  <a:schemeClr val="bg1"/>
                </a:solidFill>
              </a:rPr>
              <a:t>Ying</a:t>
            </a:r>
            <a:r>
              <a:rPr lang="zh-CN" altLang="en-US" sz="2500" dirty="0">
                <a:solidFill>
                  <a:schemeClr val="bg1"/>
                </a:solidFill>
              </a:rPr>
              <a:t> </a:t>
            </a:r>
            <a:r>
              <a:rPr lang="en-US" altLang="zh-CN" sz="2500" dirty="0">
                <a:solidFill>
                  <a:schemeClr val="bg1"/>
                </a:solidFill>
              </a:rPr>
              <a:t>Zhu</a:t>
            </a:r>
            <a:r>
              <a:rPr lang="zh-CN" altLang="en-US" sz="2800" dirty="0"/>
              <a:t> </a:t>
            </a:r>
            <a:r>
              <a:rPr lang="en-US" altLang="zh-CN" sz="2500" dirty="0" err="1">
                <a:solidFill>
                  <a:schemeClr val="bg1"/>
                </a:solidFill>
              </a:rPr>
              <a:t>Yongyi</a:t>
            </a:r>
            <a:r>
              <a:rPr lang="zh-CN" altLang="en-US" sz="2500" dirty="0">
                <a:solidFill>
                  <a:schemeClr val="bg1"/>
                </a:solidFill>
              </a:rPr>
              <a:t> </a:t>
            </a:r>
            <a:r>
              <a:rPr lang="en-US" altLang="zh-CN" sz="2500" dirty="0">
                <a:solidFill>
                  <a:schemeClr val="bg1"/>
                </a:solidFill>
              </a:rPr>
              <a:t>Zhao</a:t>
            </a:r>
            <a:r>
              <a:rPr lang="zh-CN" altLang="en-US" sz="2500" dirty="0">
                <a:solidFill>
                  <a:schemeClr val="bg1"/>
                </a:solidFill>
              </a:rPr>
              <a:t> 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8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6A21FC-EA5B-274B-8690-1BE595B3AE00}"/>
              </a:ext>
            </a:extLst>
          </p:cNvPr>
          <p:cNvSpPr txBox="1"/>
          <p:nvPr/>
        </p:nvSpPr>
        <p:spPr>
          <a:xfrm>
            <a:off x="309556" y="648256"/>
            <a:ext cx="71913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XGBOOST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Method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061FB-D45F-B04F-A32D-5B194C5DC44B}"/>
              </a:ext>
            </a:extLst>
          </p:cNvPr>
          <p:cNvSpPr txBox="1"/>
          <p:nvPr/>
        </p:nvSpPr>
        <p:spPr>
          <a:xfrm>
            <a:off x="5747114" y="2059543"/>
            <a:ext cx="77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D3E1C6-55D0-B241-84EF-BCFCF17C234F}"/>
              </a:ext>
            </a:extLst>
          </p:cNvPr>
          <p:cNvGrpSpPr/>
          <p:nvPr/>
        </p:nvGrpSpPr>
        <p:grpSpPr>
          <a:xfrm>
            <a:off x="3152776" y="1896184"/>
            <a:ext cx="6826956" cy="951064"/>
            <a:chOff x="266693" y="1985963"/>
            <a:chExt cx="6826956" cy="95106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28960D4-185A-F94D-B1B4-3C0035949A5E}"/>
                </a:ext>
              </a:extLst>
            </p:cNvPr>
            <p:cNvGrpSpPr/>
            <p:nvPr/>
          </p:nvGrpSpPr>
          <p:grpSpPr>
            <a:xfrm>
              <a:off x="266693" y="1985963"/>
              <a:ext cx="6019807" cy="941541"/>
              <a:chOff x="266693" y="1985963"/>
              <a:chExt cx="6019807" cy="94154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D7D6F3-379A-5241-88C3-54109798DA9A}"/>
                  </a:ext>
                </a:extLst>
              </p:cNvPr>
              <p:cNvSpPr/>
              <p:nvPr/>
            </p:nvSpPr>
            <p:spPr>
              <a:xfrm>
                <a:off x="266699" y="1985963"/>
                <a:ext cx="2570565" cy="52863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CB8FE7-FBE7-9342-A7F2-2120B4A62831}"/>
                  </a:ext>
                </a:extLst>
              </p:cNvPr>
              <p:cNvSpPr/>
              <p:nvPr/>
            </p:nvSpPr>
            <p:spPr>
              <a:xfrm>
                <a:off x="2837264" y="1985963"/>
                <a:ext cx="2984880" cy="5286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39096C4-45AD-E641-9F61-78D78CD510DD}"/>
                  </a:ext>
                </a:extLst>
              </p:cNvPr>
              <p:cNvSpPr/>
              <p:nvPr/>
            </p:nvSpPr>
            <p:spPr>
              <a:xfrm>
                <a:off x="5822144" y="1985963"/>
                <a:ext cx="464356" cy="5286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71CF82-7B05-8540-9295-7CC509A1C2BE}"/>
                  </a:ext>
                </a:extLst>
              </p:cNvPr>
              <p:cNvSpPr txBox="1"/>
              <p:nvPr/>
            </p:nvSpPr>
            <p:spPr>
              <a:xfrm>
                <a:off x="907947" y="2080970"/>
                <a:ext cx="1671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Train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D9217-3599-424C-A640-CF4669436F0F}"/>
                  </a:ext>
                </a:extLst>
              </p:cNvPr>
              <p:cNvSpPr txBox="1"/>
              <p:nvPr/>
            </p:nvSpPr>
            <p:spPr>
              <a:xfrm>
                <a:off x="3500439" y="2079903"/>
                <a:ext cx="18002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Validation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820F43E-C18E-E845-ACA0-958B84494F74}"/>
                  </a:ext>
                </a:extLst>
              </p:cNvPr>
              <p:cNvGrpSpPr/>
              <p:nvPr/>
            </p:nvGrpSpPr>
            <p:grpSpPr>
              <a:xfrm>
                <a:off x="266693" y="2681283"/>
                <a:ext cx="2516951" cy="246221"/>
                <a:chOff x="266693" y="2681283"/>
                <a:chExt cx="2516951" cy="246221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E29595A0-AE7A-DF48-B1B9-535BFC7168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795" y="2795585"/>
                  <a:ext cx="904849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D8F9764-61D1-A74F-A367-CBBE2ED5B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6693" y="2795585"/>
                  <a:ext cx="94774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0F99FBD-B352-E84D-9C29-597166A004A5}"/>
                    </a:ext>
                  </a:extLst>
                </p:cNvPr>
                <p:cNvSpPr txBox="1"/>
                <p:nvPr/>
              </p:nvSpPr>
              <p:spPr>
                <a:xfrm>
                  <a:off x="1207250" y="2681283"/>
                  <a:ext cx="13144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2"/>
                      </a:solidFill>
                    </a:rPr>
                    <a:t>1071</a:t>
                  </a:r>
                  <a:r>
                    <a:rPr lang="zh-CN" altLang="en-US" sz="1000" dirty="0">
                      <a:solidFill>
                        <a:schemeClr val="tx2"/>
                      </a:solidFill>
                    </a:rPr>
                    <a:t> </a:t>
                  </a:r>
                  <a:r>
                    <a:rPr lang="en-US" altLang="zh-CN" sz="1000" dirty="0">
                      <a:solidFill>
                        <a:schemeClr val="tx2"/>
                      </a:solidFill>
                    </a:rPr>
                    <a:t>days</a:t>
                  </a:r>
                  <a:endParaRPr lang="en-US" sz="1000" dirty="0">
                    <a:solidFill>
                      <a:schemeClr val="tx2"/>
                    </a:solidFill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1B4CE87-18C7-A046-B1B8-15591E7A0B12}"/>
                  </a:ext>
                </a:extLst>
              </p:cNvPr>
              <p:cNvGrpSpPr/>
              <p:nvPr/>
            </p:nvGrpSpPr>
            <p:grpSpPr>
              <a:xfrm>
                <a:off x="2785997" y="2681283"/>
                <a:ext cx="2945581" cy="246221"/>
                <a:chOff x="266693" y="2681283"/>
                <a:chExt cx="2945581" cy="246221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FF3C1EA-7865-C249-9FB6-61C3690E7C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8419" y="2795585"/>
                  <a:ext cx="10738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2573E6F-8724-3549-A007-A04BEFBA76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6693" y="2795585"/>
                  <a:ext cx="1119246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2B1CD42-E4CA-8348-93AA-C995B390C397}"/>
                    </a:ext>
                  </a:extLst>
                </p:cNvPr>
                <p:cNvSpPr txBox="1"/>
                <p:nvPr/>
              </p:nvSpPr>
              <p:spPr>
                <a:xfrm>
                  <a:off x="1450146" y="2681283"/>
                  <a:ext cx="13144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2"/>
                      </a:solidFill>
                    </a:rPr>
                    <a:t>1215days</a:t>
                  </a:r>
                  <a:endParaRPr lang="en-US" sz="10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98D626-6BA1-7441-B2B1-B6D8ECC0729B}"/>
                </a:ext>
              </a:extLst>
            </p:cNvPr>
            <p:cNvSpPr txBox="1"/>
            <p:nvPr/>
          </p:nvSpPr>
          <p:spPr>
            <a:xfrm>
              <a:off x="5779199" y="2690806"/>
              <a:ext cx="1314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tx2"/>
                  </a:solidFill>
                </a:rPr>
                <a:t>41days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38" name="Picture 37" descr="A close up of a map&#10;&#10;Description automatically generated">
            <a:extLst>
              <a:ext uri="{FF2B5EF4-FFF2-40B4-BE49-F238E27FC236}">
                <a16:creationId xmlns:a16="http://schemas.microsoft.com/office/drawing/2014/main" id="{DC3CFFB6-4471-874F-BC05-F65DEDF9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1" y="3944690"/>
            <a:ext cx="5945194" cy="264660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3C608B-30FE-034F-8126-74CB487DDCB2}"/>
              </a:ext>
            </a:extLst>
          </p:cNvPr>
          <p:cNvSpPr txBox="1"/>
          <p:nvPr/>
        </p:nvSpPr>
        <p:spPr>
          <a:xfrm>
            <a:off x="524979" y="3115136"/>
            <a:ext cx="4650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Scale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Feature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Train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Data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into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F5A48F0A-6DBA-FE43-BE80-61E1407FFE3F}"/>
              </a:ext>
            </a:extLst>
          </p:cNvPr>
          <p:cNvSpPr/>
          <p:nvPr/>
        </p:nvSpPr>
        <p:spPr>
          <a:xfrm>
            <a:off x="300030" y="3171813"/>
            <a:ext cx="142875" cy="20002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266A1C-526A-8649-81A6-E80288E62880}"/>
              </a:ext>
            </a:extLst>
          </p:cNvPr>
          <p:cNvSpPr/>
          <p:nvPr/>
        </p:nvSpPr>
        <p:spPr>
          <a:xfrm>
            <a:off x="1041098" y="3572952"/>
            <a:ext cx="45935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Prediction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Validation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Data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Set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Showed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Below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9C778C-6345-6041-8FAA-FB5FE80FC5D2}"/>
              </a:ext>
            </a:extLst>
          </p:cNvPr>
          <p:cNvSpPr/>
          <p:nvPr/>
        </p:nvSpPr>
        <p:spPr>
          <a:xfrm>
            <a:off x="3180555" y="5604831"/>
            <a:ext cx="2799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RMSE on dev set = 22.882 MAPE on dev set = 0.554%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5DF8B5-E375-4848-9D26-08B10615DAEB}"/>
              </a:ext>
            </a:extLst>
          </p:cNvPr>
          <p:cNvGrpSpPr/>
          <p:nvPr/>
        </p:nvGrpSpPr>
        <p:grpSpPr>
          <a:xfrm>
            <a:off x="6536524" y="3110991"/>
            <a:ext cx="8129591" cy="338554"/>
            <a:chOff x="285743" y="2507919"/>
            <a:chExt cx="8129591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D1AB3F-84D8-FB41-B5CF-9E560E51E6B2}"/>
                </a:ext>
              </a:extLst>
            </p:cNvPr>
            <p:cNvSpPr txBox="1"/>
            <p:nvPr/>
          </p:nvSpPr>
          <p:spPr>
            <a:xfrm>
              <a:off x="428613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/>
                  </a:solidFill>
                </a:rPr>
                <a:t>Tuning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Parameter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to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Optimize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RMSE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&amp;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MAPE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53" name="Chevron 52">
              <a:extLst>
                <a:ext uri="{FF2B5EF4-FFF2-40B4-BE49-F238E27FC236}">
                  <a16:creationId xmlns:a16="http://schemas.microsoft.com/office/drawing/2014/main" id="{70F3789B-3632-0F4C-B692-5CAD823F1133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5" name="Picture 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0B003F-5497-6246-9B93-76D243F0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4" y="3482881"/>
            <a:ext cx="3652837" cy="310841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2BD5395-7D24-FC45-95E1-C020ED411CE6}"/>
              </a:ext>
            </a:extLst>
          </p:cNvPr>
          <p:cNvSpPr txBox="1"/>
          <p:nvPr/>
        </p:nvSpPr>
        <p:spPr>
          <a:xfrm>
            <a:off x="10329862" y="5676271"/>
            <a:ext cx="133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RMSE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drops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from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22.882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22.358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994E0-2393-D142-862B-6E5AA9C86E85}"/>
              </a:ext>
            </a:extLst>
          </p:cNvPr>
          <p:cNvSpPr txBox="1"/>
          <p:nvPr/>
        </p:nvSpPr>
        <p:spPr>
          <a:xfrm>
            <a:off x="8709104" y="2037241"/>
            <a:ext cx="49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Test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03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E80748-082E-E742-8217-A55DCEB56A54}"/>
              </a:ext>
            </a:extLst>
          </p:cNvPr>
          <p:cNvSpPr txBox="1"/>
          <p:nvPr/>
        </p:nvSpPr>
        <p:spPr>
          <a:xfrm>
            <a:off x="309560" y="656394"/>
            <a:ext cx="71913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XGBOOST</a:t>
            </a:r>
            <a:r>
              <a:rPr lang="zh-CN" altLang="en-US" sz="3500" dirty="0">
                <a:solidFill>
                  <a:schemeClr val="bg1"/>
                </a:solidFill>
              </a:rPr>
              <a:t>  </a:t>
            </a:r>
            <a:r>
              <a:rPr lang="en-US" altLang="zh-CN" sz="3500" dirty="0">
                <a:solidFill>
                  <a:schemeClr val="bg1"/>
                </a:solidFill>
              </a:rPr>
              <a:t>Performance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936D317-6FD3-1E48-B592-5D833C310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93"/>
          <a:stretch/>
        </p:blipFill>
        <p:spPr>
          <a:xfrm>
            <a:off x="254825" y="2940875"/>
            <a:ext cx="5570525" cy="2457603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F5FC74F-F751-D843-9E83-EA3D1C0A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2940875"/>
            <a:ext cx="5788379" cy="2590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AAD2EB-72EF-7C44-A60D-09729861AEFB}"/>
              </a:ext>
            </a:extLst>
          </p:cNvPr>
          <p:cNvGrpSpPr/>
          <p:nvPr/>
        </p:nvGrpSpPr>
        <p:grpSpPr>
          <a:xfrm>
            <a:off x="266700" y="2291593"/>
            <a:ext cx="8129591" cy="338554"/>
            <a:chOff x="285743" y="2507919"/>
            <a:chExt cx="8129591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4BAE75-F228-3A48-98A6-21A709526841}"/>
                </a:ext>
              </a:extLst>
            </p:cNvPr>
            <p:cNvSpPr txBox="1"/>
            <p:nvPr/>
          </p:nvSpPr>
          <p:spPr>
            <a:xfrm>
              <a:off x="428613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/>
                  </a:solidFill>
                </a:rPr>
                <a:t>The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Result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Applying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on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Validation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Data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Set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A7AC4D01-E042-FB41-A89E-F26E1B946D6D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0B82B1-DFF3-014C-83A2-2F7572B2F285}"/>
              </a:ext>
            </a:extLst>
          </p:cNvPr>
          <p:cNvGrpSpPr/>
          <p:nvPr/>
        </p:nvGrpSpPr>
        <p:grpSpPr>
          <a:xfrm>
            <a:off x="6392381" y="2291593"/>
            <a:ext cx="8129591" cy="338554"/>
            <a:chOff x="285743" y="2507919"/>
            <a:chExt cx="8129591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A943F5-313E-3842-AE4C-612E3FDD2FF6}"/>
                </a:ext>
              </a:extLst>
            </p:cNvPr>
            <p:cNvSpPr txBox="1"/>
            <p:nvPr/>
          </p:nvSpPr>
          <p:spPr>
            <a:xfrm>
              <a:off x="428613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/>
                  </a:solidFill>
                </a:rPr>
                <a:t>The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Result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Applying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on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Test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Data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Set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35E17DDD-D79D-354F-AA00-25133FCAA131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1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>
            <a:extLst>
              <a:ext uri="{FF2B5EF4-FFF2-40B4-BE49-F238E27FC236}">
                <a16:creationId xmlns:a16="http://schemas.microsoft.com/office/drawing/2014/main" id="{B3F8FD58-DF3C-914B-BB20-ACDBFDB27086}"/>
              </a:ext>
            </a:extLst>
          </p:cNvPr>
          <p:cNvSpPr/>
          <p:nvPr/>
        </p:nvSpPr>
        <p:spPr>
          <a:xfrm>
            <a:off x="301138" y="1867264"/>
            <a:ext cx="142875" cy="20002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F5A1-3C95-5742-9ACD-BA72B6D96934}"/>
              </a:ext>
            </a:extLst>
          </p:cNvPr>
          <p:cNvSpPr txBox="1"/>
          <p:nvPr/>
        </p:nvSpPr>
        <p:spPr>
          <a:xfrm>
            <a:off x="304650" y="656394"/>
            <a:ext cx="89740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XGBOOST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Trading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Strategy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on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Prediction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Result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CBA5CB7-40CC-664D-8C43-AF04BB73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45" y="2723229"/>
            <a:ext cx="6319837" cy="33766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41DCB6-EB80-8945-B83D-FD02931C032C}"/>
              </a:ext>
            </a:extLst>
          </p:cNvPr>
          <p:cNvSpPr/>
          <p:nvPr/>
        </p:nvSpPr>
        <p:spPr>
          <a:xfrm>
            <a:off x="574429" y="1804256"/>
            <a:ext cx="100115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DengXian" panose="02010600030101010101" pitchFamily="2" charset="-122"/>
              </a:rPr>
              <a:t>State 1 (buy): if prediction price tomorrow is higher than today actual price within the range 10</a:t>
            </a:r>
          </a:p>
          <a:p>
            <a:r>
              <a:rPr lang="en-US" sz="1600" dirty="0">
                <a:solidFill>
                  <a:schemeClr val="tx2"/>
                </a:solidFill>
                <a:ea typeface="DengXian" panose="02010600030101010101" pitchFamily="2" charset="-122"/>
              </a:rPr>
              <a:t> </a:t>
            </a:r>
          </a:p>
          <a:p>
            <a:r>
              <a:rPr lang="en-US" sz="1600" dirty="0">
                <a:solidFill>
                  <a:schemeClr val="tx2"/>
                </a:solidFill>
                <a:ea typeface="DengXian" panose="02010600030101010101" pitchFamily="2" charset="-122"/>
              </a:rPr>
              <a:t>State 2: (sell): if prediction price tomorrow is lower than today actual price within the range 10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D09E08A4-E4F5-7943-97E8-26E2A642FB0F}"/>
              </a:ext>
            </a:extLst>
          </p:cNvPr>
          <p:cNvSpPr/>
          <p:nvPr/>
        </p:nvSpPr>
        <p:spPr>
          <a:xfrm>
            <a:off x="295275" y="2353776"/>
            <a:ext cx="142875" cy="20002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79146-413E-D849-9EE0-44DD6928C516}"/>
              </a:ext>
            </a:extLst>
          </p:cNvPr>
          <p:cNvSpPr txBox="1"/>
          <p:nvPr/>
        </p:nvSpPr>
        <p:spPr>
          <a:xfrm>
            <a:off x="521674" y="6117427"/>
            <a:ext cx="120806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our return results, we notice that, with the accurate prediction result, we can prevent loss when the price is dramatically decreasing </a:t>
            </a:r>
          </a:p>
          <a:p>
            <a:endParaRPr lang="en-US" dirty="0"/>
          </a:p>
        </p:txBody>
      </p:sp>
      <p:pic>
        <p:nvPicPr>
          <p:cNvPr id="13" name="Graphic 12" descr="Lightbulb">
            <a:extLst>
              <a:ext uri="{FF2B5EF4-FFF2-40B4-BE49-F238E27FC236}">
                <a16:creationId xmlns:a16="http://schemas.microsoft.com/office/drawing/2014/main" id="{955D36E8-ABA0-5B47-B71F-AA9BE84E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218" y="6056574"/>
            <a:ext cx="422762" cy="4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6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5CABBB-922D-464C-82A7-2B4E73A69522}"/>
              </a:ext>
            </a:extLst>
          </p:cNvPr>
          <p:cNvSpPr txBox="1"/>
          <p:nvPr/>
        </p:nvSpPr>
        <p:spPr>
          <a:xfrm>
            <a:off x="304650" y="656394"/>
            <a:ext cx="89740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Long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Short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Term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Memory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Method</a:t>
            </a:r>
            <a:endParaRPr lang="en-US" sz="35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E7A91D-0E45-2A42-8DB4-9A35099EEB3E}"/>
              </a:ext>
            </a:extLst>
          </p:cNvPr>
          <p:cNvGrpSpPr/>
          <p:nvPr/>
        </p:nvGrpSpPr>
        <p:grpSpPr>
          <a:xfrm>
            <a:off x="3152776" y="1896184"/>
            <a:ext cx="6826956" cy="951064"/>
            <a:chOff x="266693" y="1985963"/>
            <a:chExt cx="6826956" cy="9510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75116C-9134-BA40-85C2-0CEDDA85FFA9}"/>
                </a:ext>
              </a:extLst>
            </p:cNvPr>
            <p:cNvGrpSpPr/>
            <p:nvPr/>
          </p:nvGrpSpPr>
          <p:grpSpPr>
            <a:xfrm>
              <a:off x="266693" y="1985963"/>
              <a:ext cx="6019807" cy="941541"/>
              <a:chOff x="266693" y="1985963"/>
              <a:chExt cx="6019807" cy="9415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70FD95-1C57-334F-B5E1-1E14CC536111}"/>
                  </a:ext>
                </a:extLst>
              </p:cNvPr>
              <p:cNvSpPr/>
              <p:nvPr/>
            </p:nvSpPr>
            <p:spPr>
              <a:xfrm>
                <a:off x="266699" y="1985963"/>
                <a:ext cx="2570565" cy="52863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52ED33-3CD3-B74D-A429-EC3E24064646}"/>
                  </a:ext>
                </a:extLst>
              </p:cNvPr>
              <p:cNvSpPr/>
              <p:nvPr/>
            </p:nvSpPr>
            <p:spPr>
              <a:xfrm>
                <a:off x="2837264" y="1985963"/>
                <a:ext cx="2984880" cy="5286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4BC0285-CB63-C84D-AB02-CA656F0136EC}"/>
                  </a:ext>
                </a:extLst>
              </p:cNvPr>
              <p:cNvSpPr/>
              <p:nvPr/>
            </p:nvSpPr>
            <p:spPr>
              <a:xfrm>
                <a:off x="5822144" y="1985963"/>
                <a:ext cx="464356" cy="5286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6A50A5-0569-C14C-9FEA-5FB4EC1D2694}"/>
                  </a:ext>
                </a:extLst>
              </p:cNvPr>
              <p:cNvSpPr txBox="1"/>
              <p:nvPr/>
            </p:nvSpPr>
            <p:spPr>
              <a:xfrm>
                <a:off x="907947" y="2080970"/>
                <a:ext cx="1671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Train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78C9EF-A643-9841-B246-5510571D6F43}"/>
                  </a:ext>
                </a:extLst>
              </p:cNvPr>
              <p:cNvSpPr txBox="1"/>
              <p:nvPr/>
            </p:nvSpPr>
            <p:spPr>
              <a:xfrm>
                <a:off x="3500439" y="2079903"/>
                <a:ext cx="18002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Validation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7193695-595E-F14E-93EA-0210070DDE4C}"/>
                  </a:ext>
                </a:extLst>
              </p:cNvPr>
              <p:cNvGrpSpPr/>
              <p:nvPr/>
            </p:nvGrpSpPr>
            <p:grpSpPr>
              <a:xfrm>
                <a:off x="266693" y="2681283"/>
                <a:ext cx="2516951" cy="246221"/>
                <a:chOff x="266693" y="2681283"/>
                <a:chExt cx="2516951" cy="246221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BD4329B-E1F1-E14A-8CD0-06458387D2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795" y="2795585"/>
                  <a:ext cx="904849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6408AC2D-1D8C-1C4A-8175-DCEA3B8F0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6693" y="2795585"/>
                  <a:ext cx="94774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74314F8-E045-5241-84C7-A916EA946A3B}"/>
                    </a:ext>
                  </a:extLst>
                </p:cNvPr>
                <p:cNvSpPr txBox="1"/>
                <p:nvPr/>
              </p:nvSpPr>
              <p:spPr>
                <a:xfrm>
                  <a:off x="1207250" y="2681283"/>
                  <a:ext cx="13144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2"/>
                      </a:solidFill>
                    </a:rPr>
                    <a:t>1071</a:t>
                  </a:r>
                  <a:r>
                    <a:rPr lang="zh-CN" altLang="en-US" sz="1000" dirty="0">
                      <a:solidFill>
                        <a:schemeClr val="tx2"/>
                      </a:solidFill>
                    </a:rPr>
                    <a:t> </a:t>
                  </a:r>
                  <a:r>
                    <a:rPr lang="en-US" altLang="zh-CN" sz="1000" dirty="0">
                      <a:solidFill>
                        <a:schemeClr val="tx2"/>
                      </a:solidFill>
                    </a:rPr>
                    <a:t>days</a:t>
                  </a:r>
                  <a:endParaRPr lang="en-US" sz="1000" dirty="0">
                    <a:solidFill>
                      <a:schemeClr val="tx2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5CCDE25-87F1-DD40-94A3-5EF31DC2AB3D}"/>
                  </a:ext>
                </a:extLst>
              </p:cNvPr>
              <p:cNvGrpSpPr/>
              <p:nvPr/>
            </p:nvGrpSpPr>
            <p:grpSpPr>
              <a:xfrm>
                <a:off x="2785997" y="2681283"/>
                <a:ext cx="2945581" cy="246221"/>
                <a:chOff x="266693" y="2681283"/>
                <a:chExt cx="2945581" cy="246221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C49BBB92-0122-0548-B2FE-5B6804384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8419" y="2795585"/>
                  <a:ext cx="10738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0D8509DA-E387-5049-B6B5-7B486B506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6693" y="2795585"/>
                  <a:ext cx="1119246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3E7F19-D823-C040-AE24-C9C27A202178}"/>
                    </a:ext>
                  </a:extLst>
                </p:cNvPr>
                <p:cNvSpPr txBox="1"/>
                <p:nvPr/>
              </p:nvSpPr>
              <p:spPr>
                <a:xfrm>
                  <a:off x="1450146" y="2681283"/>
                  <a:ext cx="13144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2"/>
                      </a:solidFill>
                    </a:rPr>
                    <a:t>1215days</a:t>
                  </a:r>
                  <a:endParaRPr lang="en-US" sz="10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BBBA48-92AD-4846-80DF-C15F7761BFB0}"/>
                </a:ext>
              </a:extLst>
            </p:cNvPr>
            <p:cNvSpPr txBox="1"/>
            <p:nvPr/>
          </p:nvSpPr>
          <p:spPr>
            <a:xfrm>
              <a:off x="5779199" y="2690806"/>
              <a:ext cx="1314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tx2"/>
                  </a:solidFill>
                </a:rPr>
                <a:t>41days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1B3F47-3BFC-0347-BB03-5ACA9E17E63E}"/>
              </a:ext>
            </a:extLst>
          </p:cNvPr>
          <p:cNvSpPr txBox="1"/>
          <p:nvPr/>
        </p:nvSpPr>
        <p:spPr>
          <a:xfrm>
            <a:off x="8709104" y="2037241"/>
            <a:ext cx="49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Test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B401D-7672-BA44-BFDF-602C2785867A}"/>
              </a:ext>
            </a:extLst>
          </p:cNvPr>
          <p:cNvSpPr txBox="1"/>
          <p:nvPr/>
        </p:nvSpPr>
        <p:spPr>
          <a:xfrm>
            <a:off x="524979" y="3115136"/>
            <a:ext cx="4650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Scale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Feature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Train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Data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into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567B5564-CE75-2B46-91E6-9524C184C3C0}"/>
              </a:ext>
            </a:extLst>
          </p:cNvPr>
          <p:cNvSpPr/>
          <p:nvPr/>
        </p:nvSpPr>
        <p:spPr>
          <a:xfrm>
            <a:off x="300030" y="3171813"/>
            <a:ext cx="142875" cy="20002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84345F-A103-7946-8CD5-772D6C6C2E77}"/>
              </a:ext>
            </a:extLst>
          </p:cNvPr>
          <p:cNvSpPr/>
          <p:nvPr/>
        </p:nvSpPr>
        <p:spPr>
          <a:xfrm>
            <a:off x="1041098" y="3572952"/>
            <a:ext cx="45935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Prediction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Validation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Data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Set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Showed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Below</a:t>
            </a:r>
          </a:p>
        </p:txBody>
      </p:sp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B77C9470-62BE-874F-B3C1-765965992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4030768"/>
            <a:ext cx="5285678" cy="251815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3A7CDAA-BF9A-7646-A844-9DF3F8D6C45E}"/>
              </a:ext>
            </a:extLst>
          </p:cNvPr>
          <p:cNvGrpSpPr/>
          <p:nvPr/>
        </p:nvGrpSpPr>
        <p:grpSpPr>
          <a:xfrm>
            <a:off x="6536524" y="3110991"/>
            <a:ext cx="8129591" cy="338554"/>
            <a:chOff x="285743" y="2507919"/>
            <a:chExt cx="8129591" cy="33855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7FEE1F-083D-6244-8EF0-1A690F570A84}"/>
                </a:ext>
              </a:extLst>
            </p:cNvPr>
            <p:cNvSpPr txBox="1"/>
            <p:nvPr/>
          </p:nvSpPr>
          <p:spPr>
            <a:xfrm>
              <a:off x="428613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/>
                  </a:solidFill>
                </a:rPr>
                <a:t>Tuning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Parameter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to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Optimize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RMSE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&amp;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MAPE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AC569D97-BD74-3C4C-87D1-713F274A1638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03BDA5-0E24-1A4B-BC77-6E1022E93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4" y="3523895"/>
            <a:ext cx="3229289" cy="283291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84B748B-68CE-B440-B626-307641B4F43D}"/>
              </a:ext>
            </a:extLst>
          </p:cNvPr>
          <p:cNvSpPr/>
          <p:nvPr/>
        </p:nvSpPr>
        <p:spPr>
          <a:xfrm>
            <a:off x="3180555" y="5604831"/>
            <a:ext cx="2799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RMSE on dev set = </a:t>
            </a:r>
            <a:r>
              <a:rPr lang="en-US" sz="1600" dirty="0"/>
              <a:t>48.200</a:t>
            </a:r>
            <a:r>
              <a:rPr lang="en-US" sz="1600" dirty="0">
                <a:solidFill>
                  <a:schemeClr val="tx2"/>
                </a:solidFill>
              </a:rPr>
              <a:t> MAPE on dev set = </a:t>
            </a:r>
            <a:r>
              <a:rPr lang="en-US" altLang="zh-CN" sz="1600" dirty="0">
                <a:solidFill>
                  <a:schemeClr val="tx2"/>
                </a:solidFill>
              </a:rPr>
              <a:t>1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  <a:r>
              <a:rPr lang="en-US" altLang="zh-CN" sz="1600" dirty="0">
                <a:solidFill>
                  <a:schemeClr val="tx2"/>
                </a:solidFill>
              </a:rPr>
              <a:t>342</a:t>
            </a:r>
            <a:r>
              <a:rPr lang="en-US" sz="1600" dirty="0">
                <a:solidFill>
                  <a:schemeClr val="tx2"/>
                </a:solidFill>
              </a:rPr>
              <a:t>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54AF6D-0CAF-3046-AFB6-532545B3AAB8}"/>
              </a:ext>
            </a:extLst>
          </p:cNvPr>
          <p:cNvSpPr txBox="1"/>
          <p:nvPr/>
        </p:nvSpPr>
        <p:spPr>
          <a:xfrm>
            <a:off x="10251803" y="5604831"/>
            <a:ext cx="133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RMSE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drops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from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/>
              <a:t>48.200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to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29.2671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0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7BE362C-64DE-9A4A-A046-CE8486F76A4F}"/>
              </a:ext>
            </a:extLst>
          </p:cNvPr>
          <p:cNvGrpSpPr/>
          <p:nvPr/>
        </p:nvGrpSpPr>
        <p:grpSpPr>
          <a:xfrm>
            <a:off x="322879" y="2291593"/>
            <a:ext cx="8129591" cy="338554"/>
            <a:chOff x="285743" y="2507919"/>
            <a:chExt cx="8129591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E51EED-ADD4-0744-B0DB-9339375E6DF6}"/>
                </a:ext>
              </a:extLst>
            </p:cNvPr>
            <p:cNvSpPr txBox="1"/>
            <p:nvPr/>
          </p:nvSpPr>
          <p:spPr>
            <a:xfrm>
              <a:off x="428613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/>
                  </a:solidFill>
                </a:rPr>
                <a:t>The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Result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Applying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on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Test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Data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Set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C1C98C94-E16A-5A40-95F2-D2C318AA8D15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56F0443-7795-6944-A516-4B1BCC56C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75" y="2995341"/>
            <a:ext cx="6886303" cy="32062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E062E-98B3-8045-A3A8-A7E47043974B}"/>
              </a:ext>
            </a:extLst>
          </p:cNvPr>
          <p:cNvSpPr txBox="1"/>
          <p:nvPr/>
        </p:nvSpPr>
        <p:spPr>
          <a:xfrm>
            <a:off x="304650" y="656394"/>
            <a:ext cx="89740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LSTM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Performances</a:t>
            </a:r>
            <a:endParaRPr 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FABA0F99-8880-EA46-9877-C56861ED4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88" y="2959634"/>
            <a:ext cx="7694342" cy="33073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BF7DB9-740F-0F4D-8C54-A64947C957B8}"/>
              </a:ext>
            </a:extLst>
          </p:cNvPr>
          <p:cNvGrpSpPr/>
          <p:nvPr/>
        </p:nvGrpSpPr>
        <p:grpSpPr>
          <a:xfrm>
            <a:off x="284993" y="2047107"/>
            <a:ext cx="9762257" cy="830997"/>
            <a:chOff x="285743" y="2507919"/>
            <a:chExt cx="9762257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C94828-D4CB-D841-9B1F-AB8086675265}"/>
                </a:ext>
              </a:extLst>
            </p:cNvPr>
            <p:cNvSpPr txBox="1"/>
            <p:nvPr/>
          </p:nvSpPr>
          <p:spPr>
            <a:xfrm>
              <a:off x="428613" y="2507919"/>
              <a:ext cx="96193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B</a:t>
              </a:r>
              <a:r>
                <a:rPr lang="en-US" sz="1600" dirty="0"/>
                <a:t>uy when the price that LSTM predict is greater than 1.014 * </a:t>
              </a:r>
              <a:r>
                <a:rPr lang="en-US" sz="1600" dirty="0" err="1"/>
                <a:t>adj_close</a:t>
              </a:r>
              <a:r>
                <a:rPr lang="en-US" sz="1600" dirty="0"/>
                <a:t> price</a:t>
              </a:r>
            </a:p>
            <a:p>
              <a:r>
                <a:rPr lang="en-US" altLang="zh-CN" sz="1600" dirty="0"/>
                <a:t>S</a:t>
              </a:r>
              <a:r>
                <a:rPr lang="en-US" sz="1600" dirty="0"/>
                <a:t>ell when the price that LSTM predict is less than 1.014 * </a:t>
              </a:r>
              <a:r>
                <a:rPr lang="en-US" sz="1600" dirty="0" err="1"/>
                <a:t>adj_close</a:t>
              </a:r>
              <a:r>
                <a:rPr lang="en-US" sz="1600" dirty="0"/>
                <a:t> price</a:t>
              </a:r>
              <a:r>
                <a:rPr lang="en-US" sz="1600" dirty="0">
                  <a:hlinkClick r:id="rId3"/>
                </a:rPr>
                <a:t>¶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8A40A062-7949-C444-A50B-27F8DCEB1BCD}"/>
                </a:ext>
              </a:extLst>
            </p:cNvPr>
            <p:cNvSpPr/>
            <p:nvPr/>
          </p:nvSpPr>
          <p:spPr>
            <a:xfrm>
              <a:off x="285743" y="2549445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244244-72BC-FC44-A948-980C9561048E}"/>
              </a:ext>
            </a:extLst>
          </p:cNvPr>
          <p:cNvSpPr txBox="1"/>
          <p:nvPr/>
        </p:nvSpPr>
        <p:spPr>
          <a:xfrm>
            <a:off x="304650" y="656394"/>
            <a:ext cx="89740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LSTM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Trading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Strategy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74E72F1E-A107-EE43-A70C-D84204D03BE4}"/>
              </a:ext>
            </a:extLst>
          </p:cNvPr>
          <p:cNvSpPr/>
          <p:nvPr/>
        </p:nvSpPr>
        <p:spPr>
          <a:xfrm>
            <a:off x="281278" y="2363694"/>
            <a:ext cx="142875" cy="200025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3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70054A-06CD-6C41-B126-8850AF91F97E}"/>
              </a:ext>
            </a:extLst>
          </p:cNvPr>
          <p:cNvSpPr txBox="1"/>
          <p:nvPr/>
        </p:nvSpPr>
        <p:spPr>
          <a:xfrm>
            <a:off x="304650" y="656394"/>
            <a:ext cx="89740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Hidden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Markov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Model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Method</a:t>
            </a:r>
            <a:endParaRPr lang="en-US" sz="35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E517F5-D32F-8D48-94E3-54DAE2395F36}"/>
              </a:ext>
            </a:extLst>
          </p:cNvPr>
          <p:cNvGrpSpPr/>
          <p:nvPr/>
        </p:nvGrpSpPr>
        <p:grpSpPr>
          <a:xfrm>
            <a:off x="284995" y="1935595"/>
            <a:ext cx="8129591" cy="338554"/>
            <a:chOff x="285743" y="2507919"/>
            <a:chExt cx="8129591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78715-5C55-A24C-8ECC-B45C7C957CA0}"/>
                </a:ext>
              </a:extLst>
            </p:cNvPr>
            <p:cNvSpPr txBox="1"/>
            <p:nvPr/>
          </p:nvSpPr>
          <p:spPr>
            <a:xfrm>
              <a:off x="428613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Find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hidden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state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(patterns)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based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historical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today’s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S&amp;P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500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stock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price</a:t>
              </a:r>
              <a:endParaRPr lang="en-US" sz="1600" dirty="0"/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3FED740C-3B3C-5344-9593-C600E41EA20C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D5AE012B-6325-7347-AD12-1CB831BE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4" y="2629974"/>
            <a:ext cx="5789806" cy="2941746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DF2B2662-9FAB-B14C-8E87-806716833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2641125"/>
            <a:ext cx="5693108" cy="29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14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5886BC-C330-AA4A-87B9-6EE8A1C04CC0}"/>
              </a:ext>
            </a:extLst>
          </p:cNvPr>
          <p:cNvSpPr txBox="1"/>
          <p:nvPr/>
        </p:nvSpPr>
        <p:spPr>
          <a:xfrm>
            <a:off x="304650" y="656394"/>
            <a:ext cx="89740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Hidden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Markov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Model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Trading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Strategy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69614B-BA75-F94C-9E89-E2387A7BA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9"/>
          <a:stretch/>
        </p:blipFill>
        <p:spPr>
          <a:xfrm>
            <a:off x="494217" y="2754353"/>
            <a:ext cx="9301046" cy="33580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390420-E267-844B-BADF-37D2675B73FF}"/>
              </a:ext>
            </a:extLst>
          </p:cNvPr>
          <p:cNvGrpSpPr/>
          <p:nvPr/>
        </p:nvGrpSpPr>
        <p:grpSpPr>
          <a:xfrm>
            <a:off x="284993" y="2047107"/>
            <a:ext cx="9762257" cy="338554"/>
            <a:chOff x="285743" y="2507919"/>
            <a:chExt cx="9762257" cy="338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7E2A1B-7974-334A-903D-8BAB04697F29}"/>
                </a:ext>
              </a:extLst>
            </p:cNvPr>
            <p:cNvSpPr txBox="1"/>
            <p:nvPr/>
          </p:nvSpPr>
          <p:spPr>
            <a:xfrm>
              <a:off x="428613" y="2507919"/>
              <a:ext cx="961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If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predicted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state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bull,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buy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full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predicted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state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bear,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sell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close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position</a:t>
              </a:r>
              <a:endParaRPr lang="en-US" sz="1600" dirty="0"/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08DF5CD2-4BCF-074F-8B83-97EAD06573B9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09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224A26-1429-E342-B5C8-7D03A5CFAD4E}"/>
              </a:ext>
            </a:extLst>
          </p:cNvPr>
          <p:cNvSpPr txBox="1"/>
          <p:nvPr/>
        </p:nvSpPr>
        <p:spPr>
          <a:xfrm>
            <a:off x="319080" y="628650"/>
            <a:ext cx="1165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zh-CN" altLang="en-US" sz="3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3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endParaRPr lang="en-US" sz="3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FD32B7-8A62-014D-88F2-B11AB7782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45959"/>
              </p:ext>
            </p:extLst>
          </p:nvPr>
        </p:nvGraphicFramePr>
        <p:xfrm>
          <a:off x="2331720" y="2295976"/>
          <a:ext cx="6812280" cy="3180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56906">
                  <a:extLst>
                    <a:ext uri="{9D8B030D-6E8A-4147-A177-3AD203B41FA5}">
                      <a16:colId xmlns:a16="http://schemas.microsoft.com/office/drawing/2014/main" val="304457814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4080626540"/>
                    </a:ext>
                  </a:extLst>
                </a:gridCol>
              </a:tblGrid>
              <a:tr h="59962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zh-CN" altLang="en-US" sz="18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tx2"/>
                          </a:solidFill>
                        </a:rPr>
                        <a:t>Overview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1851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MACD</a:t>
                      </a:r>
                      <a:r>
                        <a:rPr lang="zh-CN" altLang="en-US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Strategy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4-7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86782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Linear</a:t>
                      </a:r>
                      <a:r>
                        <a:rPr lang="zh-CN" altLang="en-US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Regression</a:t>
                      </a:r>
                      <a:r>
                        <a:rPr lang="zh-CN" altLang="en-US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Strategy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7-9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25036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XGBOOST</a:t>
                      </a:r>
                      <a:r>
                        <a:rPr lang="zh-CN" altLang="en-US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Strategy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10-12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956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LSTM</a:t>
                      </a:r>
                      <a:r>
                        <a:rPr lang="zh-CN" altLang="en-US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Strategy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13-15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27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HMM</a:t>
                      </a:r>
                      <a:r>
                        <a:rPr lang="zh-CN" altLang="en-US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Strategy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2"/>
                          </a:solidFill>
                        </a:rPr>
                        <a:t>16-17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4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5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C815F-A8FD-F341-B521-F6F728485925}"/>
              </a:ext>
            </a:extLst>
          </p:cNvPr>
          <p:cNvSpPr txBox="1"/>
          <p:nvPr/>
        </p:nvSpPr>
        <p:spPr>
          <a:xfrm>
            <a:off x="295276" y="614363"/>
            <a:ext cx="92344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About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The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Data</a:t>
            </a:r>
            <a:endParaRPr lang="en-US" sz="3500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74756-97F5-0D4E-8A02-3B2B484194D5}"/>
              </a:ext>
            </a:extLst>
          </p:cNvPr>
          <p:cNvSpPr txBox="1"/>
          <p:nvPr/>
        </p:nvSpPr>
        <p:spPr>
          <a:xfrm>
            <a:off x="223836" y="1628565"/>
            <a:ext cx="1158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used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S&amp;P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500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Index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(^GSPC)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price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2015-02-28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2020-02-28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which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easily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download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yahoo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finance.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All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together,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1259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play</a:t>
            </a:r>
            <a:r>
              <a:rPr lang="zh-CN" altLang="en-US" sz="2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100" dirty="0">
                <a:solidFill>
                  <a:schemeClr val="bg2">
                    <a:lumMod val="10000"/>
                  </a:schemeClr>
                </a:solidFill>
              </a:rPr>
              <a:t>with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A4EFDE-62D7-1245-A5BB-2CE94A834F7D}"/>
              </a:ext>
            </a:extLst>
          </p:cNvPr>
          <p:cNvGrpSpPr/>
          <p:nvPr/>
        </p:nvGrpSpPr>
        <p:grpSpPr>
          <a:xfrm>
            <a:off x="271455" y="2379333"/>
            <a:ext cx="8115303" cy="338554"/>
            <a:chOff x="285743" y="2507919"/>
            <a:chExt cx="8115303" cy="338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3F6154-7FDD-F946-8527-137D6DE5C840}"/>
                </a:ext>
              </a:extLst>
            </p:cNvPr>
            <p:cNvSpPr txBox="1"/>
            <p:nvPr/>
          </p:nvSpPr>
          <p:spPr>
            <a:xfrm>
              <a:off x="414325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tx2"/>
                  </a:solidFill>
                </a:rPr>
                <a:t>pdr.get_data_yahoo</a:t>
              </a:r>
              <a:r>
                <a:rPr lang="en-US" sz="1600" dirty="0">
                  <a:solidFill>
                    <a:schemeClr val="tx2"/>
                  </a:solidFill>
                </a:rPr>
                <a:t>('^</a:t>
              </a:r>
              <a:r>
                <a:rPr lang="en-US" sz="1600" dirty="0" err="1">
                  <a:solidFill>
                    <a:schemeClr val="tx2"/>
                  </a:solidFill>
                </a:rPr>
                <a:t>GSPC',start</a:t>
              </a:r>
              <a:r>
                <a:rPr lang="en-US" sz="1600" dirty="0">
                  <a:solidFill>
                    <a:schemeClr val="tx2"/>
                  </a:solidFill>
                </a:rPr>
                <a:t> = '2015-02-28', end = '2020-02-28')</a:t>
              </a: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37EF5FF6-C04C-D84A-AF35-64BD4132C406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1E07935-52F2-E54C-BD72-79A26DE9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5" y="2768882"/>
            <a:ext cx="5959474" cy="1241425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C1F05C2-299E-A048-8B40-7A67BF710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055" y="2790816"/>
            <a:ext cx="5551493" cy="35004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80B0F87-A739-A345-A54F-E8D2566B20FA}"/>
              </a:ext>
            </a:extLst>
          </p:cNvPr>
          <p:cNvGrpSpPr/>
          <p:nvPr/>
        </p:nvGrpSpPr>
        <p:grpSpPr>
          <a:xfrm>
            <a:off x="6815156" y="2407909"/>
            <a:ext cx="5916595" cy="338554"/>
            <a:chOff x="6315086" y="2353627"/>
            <a:chExt cx="5916595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101CE0-26F4-8244-8E50-4155E8E16BE7}"/>
                </a:ext>
              </a:extLst>
            </p:cNvPr>
            <p:cNvSpPr txBox="1"/>
            <p:nvPr/>
          </p:nvSpPr>
          <p:spPr>
            <a:xfrm>
              <a:off x="6430956" y="2353627"/>
              <a:ext cx="5800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</a:rPr>
                <a:t>A plot of the adjusted closing price in the entire dataset </a:t>
              </a:r>
            </a:p>
          </p:txBody>
        </p:sp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CB8EEF3E-E30C-1544-85DE-FC09C960D72E}"/>
                </a:ext>
              </a:extLst>
            </p:cNvPr>
            <p:cNvSpPr/>
            <p:nvPr/>
          </p:nvSpPr>
          <p:spPr>
            <a:xfrm>
              <a:off x="6315086" y="2400285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B7A60A-E1E4-8D45-880A-B246CFE2C296}"/>
              </a:ext>
            </a:extLst>
          </p:cNvPr>
          <p:cNvGrpSpPr/>
          <p:nvPr/>
        </p:nvGrpSpPr>
        <p:grpSpPr>
          <a:xfrm>
            <a:off x="280976" y="4146229"/>
            <a:ext cx="8115303" cy="338554"/>
            <a:chOff x="285743" y="2507919"/>
            <a:chExt cx="8115303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B4003D-2567-F042-9512-A3C4EF24D8DD}"/>
                </a:ext>
              </a:extLst>
            </p:cNvPr>
            <p:cNvSpPr txBox="1"/>
            <p:nvPr/>
          </p:nvSpPr>
          <p:spPr>
            <a:xfrm>
              <a:off x="414325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2"/>
                  </a:solidFill>
                </a:rPr>
                <a:t>We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preprocessed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data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and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add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more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features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into</a:t>
              </a:r>
              <a:r>
                <a:rPr lang="zh-CN" altLang="en-US" sz="1600" dirty="0">
                  <a:solidFill>
                    <a:schemeClr val="tx2"/>
                  </a:solidFill>
                </a:rPr>
                <a:t> </a:t>
              </a:r>
              <a:r>
                <a:rPr lang="en-US" altLang="zh-CN" sz="1600" dirty="0">
                  <a:solidFill>
                    <a:schemeClr val="tx2"/>
                  </a:solidFill>
                </a:rPr>
                <a:t>it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19" name="Chevron 18">
              <a:extLst>
                <a:ext uri="{FF2B5EF4-FFF2-40B4-BE49-F238E27FC236}">
                  <a16:creationId xmlns:a16="http://schemas.microsoft.com/office/drawing/2014/main" id="{15E20758-1AED-1A40-9181-D408EE25AB09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0E2DC5-AC85-C441-9F47-5A5DFB287FE7}"/>
              </a:ext>
            </a:extLst>
          </p:cNvPr>
          <p:cNvSpPr txBox="1"/>
          <p:nvPr/>
        </p:nvSpPr>
        <p:spPr>
          <a:xfrm>
            <a:off x="423851" y="4529132"/>
            <a:ext cx="55483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‘</a:t>
            </a:r>
            <a:r>
              <a:rPr lang="en-US" dirty="0" err="1">
                <a:solidFill>
                  <a:schemeClr val="tx2"/>
                </a:solidFill>
              </a:rPr>
              <a:t>range_hl</a:t>
            </a:r>
            <a:r>
              <a:rPr lang="en-US" dirty="0">
                <a:solidFill>
                  <a:schemeClr val="tx2"/>
                </a:solidFill>
              </a:rPr>
              <a:t>‘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difference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between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high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and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low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‘</a:t>
            </a:r>
            <a:r>
              <a:rPr lang="en-US" dirty="0" err="1">
                <a:solidFill>
                  <a:schemeClr val="tx2"/>
                </a:solidFill>
              </a:rPr>
              <a:t>range_oc</a:t>
            </a:r>
            <a:r>
              <a:rPr lang="en-US" dirty="0">
                <a:solidFill>
                  <a:schemeClr val="tx2"/>
                </a:solidFill>
              </a:rPr>
              <a:t>‘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difference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between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open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and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close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each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day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‘adj_close_lag_1’,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‘adj_close_lag_2’,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‘adj_close_lag_3’,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‘range_hl_lag_1’, ‘range_hl_lag_2’,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‘range_hl_lag_3’,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‘range_oc_lag_1’, ‘range_oc_lag_2’,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‘range_oc_lag_3’,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‘volume_lag_1’, ‘volume_lag_2’,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‘volume_lag_3’,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397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0BAE64-8C76-0B41-B866-120FF41F2426}"/>
              </a:ext>
            </a:extLst>
          </p:cNvPr>
          <p:cNvSpPr txBox="1"/>
          <p:nvPr/>
        </p:nvSpPr>
        <p:spPr>
          <a:xfrm>
            <a:off x="295276" y="614363"/>
            <a:ext cx="92344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Moving Average Convergence Divergence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7C8A21-D1E2-534A-8AF5-05A7855C76CF}"/>
              </a:ext>
            </a:extLst>
          </p:cNvPr>
          <p:cNvGrpSpPr/>
          <p:nvPr/>
        </p:nvGrpSpPr>
        <p:grpSpPr>
          <a:xfrm>
            <a:off x="266700" y="1788012"/>
            <a:ext cx="8129591" cy="369332"/>
            <a:chOff x="285743" y="2507919"/>
            <a:chExt cx="8129591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DA799D-D33F-B84A-9A47-215E88635FFB}"/>
                </a:ext>
              </a:extLst>
            </p:cNvPr>
            <p:cNvSpPr txBox="1"/>
            <p:nvPr/>
          </p:nvSpPr>
          <p:spPr>
            <a:xfrm>
              <a:off x="428613" y="2507919"/>
              <a:ext cx="7986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2"/>
                  </a:solidFill>
                </a:rPr>
                <a:t>We</a:t>
              </a:r>
              <a:r>
                <a:rPr lang="zh-CN" altLang="en-US" dirty="0">
                  <a:solidFill>
                    <a:schemeClr val="tx2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use S&amp;P 500 data to test our MACD strategy</a:t>
              </a:r>
              <a:r>
                <a:rPr lang="en-US" sz="16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BD40292A-326C-C840-BBA5-7F5896F1AE44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DC0437D-0E92-714B-AC7A-D3EEBF977F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0" y="3239257"/>
            <a:ext cx="5973000" cy="3144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691C07-7048-674D-A67E-BBC92AE3FDF5}"/>
              </a:ext>
            </a:extLst>
          </p:cNvPr>
          <p:cNvGrpSpPr/>
          <p:nvPr/>
        </p:nvGrpSpPr>
        <p:grpSpPr>
          <a:xfrm>
            <a:off x="266700" y="2634995"/>
            <a:ext cx="3634231" cy="369332"/>
            <a:chOff x="256478" y="3601183"/>
            <a:chExt cx="3634231" cy="3693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BB4E00-EA20-434F-9065-8FD31194ACDE}"/>
                </a:ext>
              </a:extLst>
            </p:cNvPr>
            <p:cNvGrpSpPr/>
            <p:nvPr/>
          </p:nvGrpSpPr>
          <p:grpSpPr>
            <a:xfrm>
              <a:off x="256478" y="3601847"/>
              <a:ext cx="288862" cy="338554"/>
              <a:chOff x="557558" y="3601847"/>
              <a:chExt cx="288862" cy="33855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7CB82F-8952-5F49-8079-A41E241E3F78}"/>
                  </a:ext>
                </a:extLst>
              </p:cNvPr>
              <p:cNvSpPr/>
              <p:nvPr/>
            </p:nvSpPr>
            <p:spPr>
              <a:xfrm>
                <a:off x="568712" y="3635298"/>
                <a:ext cx="245327" cy="25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42A2C-DC99-0D4B-966E-A788787A5C37}"/>
                  </a:ext>
                </a:extLst>
              </p:cNvPr>
              <p:cNvSpPr txBox="1"/>
              <p:nvPr/>
            </p:nvSpPr>
            <p:spPr>
              <a:xfrm>
                <a:off x="557558" y="3601847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84E320-D885-3B40-8A0B-A3C0AD83D79E}"/>
                </a:ext>
              </a:extLst>
            </p:cNvPr>
            <p:cNvSpPr txBox="1"/>
            <p:nvPr/>
          </p:nvSpPr>
          <p:spPr>
            <a:xfrm>
              <a:off x="523041" y="3601183"/>
              <a:ext cx="3367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EMA5 and EMA20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F2DCF-3748-0744-9089-2CD351A10BE0}"/>
              </a:ext>
            </a:extLst>
          </p:cNvPr>
          <p:cNvGrpSpPr/>
          <p:nvPr/>
        </p:nvGrpSpPr>
        <p:grpSpPr>
          <a:xfrm>
            <a:off x="6289821" y="2641622"/>
            <a:ext cx="3634231" cy="369332"/>
            <a:chOff x="256478" y="3601183"/>
            <a:chExt cx="3634231" cy="36933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2B8E62-A302-BD42-A994-8A125BFEF48C}"/>
                </a:ext>
              </a:extLst>
            </p:cNvPr>
            <p:cNvGrpSpPr/>
            <p:nvPr/>
          </p:nvGrpSpPr>
          <p:grpSpPr>
            <a:xfrm>
              <a:off x="256478" y="3601847"/>
              <a:ext cx="288862" cy="338554"/>
              <a:chOff x="557558" y="3601847"/>
              <a:chExt cx="288862" cy="33855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4014553-B15B-814D-8C4D-C8EBA8DEC164}"/>
                  </a:ext>
                </a:extLst>
              </p:cNvPr>
              <p:cNvSpPr/>
              <p:nvPr/>
            </p:nvSpPr>
            <p:spPr>
              <a:xfrm>
                <a:off x="568712" y="3635298"/>
                <a:ext cx="245327" cy="25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2950D3-C149-9441-9694-115D9C840639}"/>
                  </a:ext>
                </a:extLst>
              </p:cNvPr>
              <p:cNvSpPr txBox="1"/>
              <p:nvPr/>
            </p:nvSpPr>
            <p:spPr>
              <a:xfrm>
                <a:off x="557558" y="3601847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945A8C-DAFE-084C-96A5-BC930990BE40}"/>
                </a:ext>
              </a:extLst>
            </p:cNvPr>
            <p:cNvSpPr txBox="1"/>
            <p:nvPr/>
          </p:nvSpPr>
          <p:spPr>
            <a:xfrm>
              <a:off x="523041" y="3601183"/>
              <a:ext cx="3367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 </a:t>
              </a:r>
              <a:endParaRPr lang="en-US" sz="1600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9FFE311-BD17-874C-A831-AED03EFAA3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92266"/>
            <a:ext cx="5829300" cy="3299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80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9E8CF-236D-D547-9D96-C1A085FEF3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49" y="3186512"/>
            <a:ext cx="5393911" cy="31745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9975203-9D59-8D49-99E3-3764B2E0A38B}"/>
              </a:ext>
            </a:extLst>
          </p:cNvPr>
          <p:cNvGrpSpPr/>
          <p:nvPr/>
        </p:nvGrpSpPr>
        <p:grpSpPr>
          <a:xfrm>
            <a:off x="266699" y="2648250"/>
            <a:ext cx="3634231" cy="369332"/>
            <a:chOff x="256478" y="3601183"/>
            <a:chExt cx="3634231" cy="369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2DD49D-4136-284E-9770-CFBD6E9D070D}"/>
                </a:ext>
              </a:extLst>
            </p:cNvPr>
            <p:cNvGrpSpPr/>
            <p:nvPr/>
          </p:nvGrpSpPr>
          <p:grpSpPr>
            <a:xfrm>
              <a:off x="256478" y="3601847"/>
              <a:ext cx="288862" cy="338554"/>
              <a:chOff x="557558" y="3601847"/>
              <a:chExt cx="288862" cy="33855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B3F80C-98BE-694E-8ABB-ABAF4AA63C69}"/>
                  </a:ext>
                </a:extLst>
              </p:cNvPr>
              <p:cNvSpPr/>
              <p:nvPr/>
            </p:nvSpPr>
            <p:spPr>
              <a:xfrm>
                <a:off x="568712" y="3635298"/>
                <a:ext cx="245327" cy="25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E7A308-B113-844F-BBF8-DDF1755F7A18}"/>
                  </a:ext>
                </a:extLst>
              </p:cNvPr>
              <p:cNvSpPr txBox="1"/>
              <p:nvPr/>
            </p:nvSpPr>
            <p:spPr>
              <a:xfrm>
                <a:off x="557558" y="3601847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4DD801-82FD-1C4C-AB4B-D1D156D75B20}"/>
                </a:ext>
              </a:extLst>
            </p:cNvPr>
            <p:cNvSpPr txBox="1"/>
            <p:nvPr/>
          </p:nvSpPr>
          <p:spPr>
            <a:xfrm>
              <a:off x="523041" y="3601183"/>
              <a:ext cx="3367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altLang="zh-CN" dirty="0"/>
                <a:t>EA</a:t>
              </a:r>
              <a:r>
                <a:rPr lang="en-US" dirty="0"/>
                <a:t> </a:t>
              </a:r>
              <a:endParaRPr lang="en-US" sz="16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8240D1-2735-EB4A-93EB-4B70116C7E8A}"/>
              </a:ext>
            </a:extLst>
          </p:cNvPr>
          <p:cNvGrpSpPr/>
          <p:nvPr/>
        </p:nvGrpSpPr>
        <p:grpSpPr>
          <a:xfrm>
            <a:off x="6283199" y="2648250"/>
            <a:ext cx="3634231" cy="369332"/>
            <a:chOff x="256478" y="3601183"/>
            <a:chExt cx="3634231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B15459-193E-6B44-A9F5-CDB2E870795B}"/>
                </a:ext>
              </a:extLst>
            </p:cNvPr>
            <p:cNvGrpSpPr/>
            <p:nvPr/>
          </p:nvGrpSpPr>
          <p:grpSpPr>
            <a:xfrm>
              <a:off x="256478" y="3601847"/>
              <a:ext cx="288862" cy="338554"/>
              <a:chOff x="557558" y="3601847"/>
              <a:chExt cx="288862" cy="33855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44B5180-0675-364C-B204-6AD4C7C2C359}"/>
                  </a:ext>
                </a:extLst>
              </p:cNvPr>
              <p:cNvSpPr/>
              <p:nvPr/>
            </p:nvSpPr>
            <p:spPr>
              <a:xfrm>
                <a:off x="568712" y="3635298"/>
                <a:ext cx="245327" cy="25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DEA78C-0C24-7545-8BC3-889A5FC2BBA2}"/>
                  </a:ext>
                </a:extLst>
              </p:cNvPr>
              <p:cNvSpPr txBox="1"/>
              <p:nvPr/>
            </p:nvSpPr>
            <p:spPr>
              <a:xfrm>
                <a:off x="557558" y="3601847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B758EF-73C8-F44D-A37A-626C8D853FCB}"/>
                </a:ext>
              </a:extLst>
            </p:cNvPr>
            <p:cNvSpPr txBox="1"/>
            <p:nvPr/>
          </p:nvSpPr>
          <p:spPr>
            <a:xfrm>
              <a:off x="523041" y="3601183"/>
              <a:ext cx="3367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MACD</a:t>
              </a:r>
              <a:r>
                <a:rPr lang="en-US" dirty="0"/>
                <a:t> </a:t>
              </a:r>
              <a:endParaRPr lang="en-US" sz="16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446B6BF-05AB-3B43-AA89-625C23213D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2" y="3186512"/>
            <a:ext cx="5694730" cy="29353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990D15-5A00-174D-87B8-E3063D2F0FFD}"/>
              </a:ext>
            </a:extLst>
          </p:cNvPr>
          <p:cNvSpPr txBox="1"/>
          <p:nvPr/>
        </p:nvSpPr>
        <p:spPr>
          <a:xfrm>
            <a:off x="295276" y="614363"/>
            <a:ext cx="92344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Moving Average Convergence Divergence</a:t>
            </a:r>
          </a:p>
        </p:txBody>
      </p:sp>
    </p:spTree>
    <p:extLst>
      <p:ext uri="{BB962C8B-B14F-4D97-AF65-F5344CB8AC3E}">
        <p14:creationId xmlns:p14="http://schemas.microsoft.com/office/powerpoint/2010/main" val="409229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BBFD4-F120-0545-B5C5-73AB826D6821}"/>
              </a:ext>
            </a:extLst>
          </p:cNvPr>
          <p:cNvSpPr txBox="1"/>
          <p:nvPr/>
        </p:nvSpPr>
        <p:spPr>
          <a:xfrm>
            <a:off x="295276" y="614363"/>
            <a:ext cx="92344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MACD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Trading</a:t>
            </a:r>
            <a:r>
              <a:rPr lang="zh-CN" altLang="en-US" sz="3500" dirty="0">
                <a:solidFill>
                  <a:schemeClr val="bg1"/>
                </a:solidFill>
              </a:rPr>
              <a:t> </a:t>
            </a:r>
            <a:r>
              <a:rPr lang="en-US" altLang="zh-CN" sz="3500" dirty="0">
                <a:solidFill>
                  <a:schemeClr val="bg1"/>
                </a:solidFill>
              </a:rPr>
              <a:t>Strategy</a:t>
            </a:r>
            <a:endParaRPr lang="en-US" sz="35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9875AC-925A-EC48-9378-8CB6803C9B11}"/>
              </a:ext>
            </a:extLst>
          </p:cNvPr>
          <p:cNvGrpSpPr/>
          <p:nvPr/>
        </p:nvGrpSpPr>
        <p:grpSpPr>
          <a:xfrm>
            <a:off x="284993" y="2047107"/>
            <a:ext cx="9762257" cy="338554"/>
            <a:chOff x="285743" y="2507919"/>
            <a:chExt cx="9762257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D35DE-897B-3249-B311-FF212BAA9E06}"/>
                </a:ext>
              </a:extLst>
            </p:cNvPr>
            <p:cNvSpPr txBox="1"/>
            <p:nvPr/>
          </p:nvSpPr>
          <p:spPr>
            <a:xfrm>
              <a:off x="428613" y="2507919"/>
              <a:ext cx="961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Buy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MACD(t-1)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0</a:t>
              </a:r>
              <a:r>
                <a:rPr lang="zh-CN" altLang="en-US" sz="1600" dirty="0"/>
                <a:t> 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MACD(t)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&gt;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0,</a:t>
              </a:r>
              <a:r>
                <a:rPr lang="zh-CN" altLang="en-US" sz="1600" dirty="0"/>
                <a:t>  </a:t>
              </a:r>
              <a:r>
                <a:rPr lang="en-US" altLang="zh-CN" sz="1600" dirty="0"/>
                <a:t>Sell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MACD(t-1)&gt;0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MACD(t)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&lt;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0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1FAAC79C-2E2C-1D43-92F5-7391EA0967D1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90EC3B-1D54-BD44-A6D0-CE2041A1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65" y="3120533"/>
            <a:ext cx="6003235" cy="3371116"/>
          </a:xfrm>
          <a:prstGeom prst="rect">
            <a:avLst/>
          </a:prstGeom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EF83E5E1-68FA-6C42-8962-4A8B5697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22" y="2967405"/>
            <a:ext cx="5482140" cy="31813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F2DC5C-A9D5-C543-8407-4056F5D9C55B}"/>
              </a:ext>
            </a:extLst>
          </p:cNvPr>
          <p:cNvSpPr/>
          <p:nvPr/>
        </p:nvSpPr>
        <p:spPr>
          <a:xfrm>
            <a:off x="2362923" y="2580493"/>
            <a:ext cx="1784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Profit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and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Loss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Plot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B4999A-1B78-254B-8E7E-B8C38B8A5BBD}"/>
              </a:ext>
            </a:extLst>
          </p:cNvPr>
          <p:cNvSpPr/>
          <p:nvPr/>
        </p:nvSpPr>
        <p:spPr>
          <a:xfrm>
            <a:off x="8611333" y="2587121"/>
            <a:ext cx="1664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Profit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History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57285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B19950-01F9-BB4F-BDF3-58920D919AFB}"/>
              </a:ext>
            </a:extLst>
          </p:cNvPr>
          <p:cNvSpPr txBox="1"/>
          <p:nvPr/>
        </p:nvSpPr>
        <p:spPr>
          <a:xfrm>
            <a:off x="295276" y="614363"/>
            <a:ext cx="92344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Linear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Regression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Method</a:t>
            </a:r>
            <a:endParaRPr lang="en-US" sz="3500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C48C8F-6F06-E94C-94AF-7FB85D2222AF}"/>
              </a:ext>
            </a:extLst>
          </p:cNvPr>
          <p:cNvGrpSpPr/>
          <p:nvPr/>
        </p:nvGrpSpPr>
        <p:grpSpPr>
          <a:xfrm>
            <a:off x="3557891" y="1896184"/>
            <a:ext cx="5778739" cy="951064"/>
            <a:chOff x="266696" y="1985963"/>
            <a:chExt cx="5778739" cy="9510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668C97-8B2E-1044-AC3F-C5C0CB50EB7C}"/>
                </a:ext>
              </a:extLst>
            </p:cNvPr>
            <p:cNvGrpSpPr/>
            <p:nvPr/>
          </p:nvGrpSpPr>
          <p:grpSpPr>
            <a:xfrm>
              <a:off x="266696" y="1985963"/>
              <a:ext cx="4949288" cy="941541"/>
              <a:chOff x="266696" y="1985963"/>
              <a:chExt cx="4949288" cy="94154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2E0E50-6F7F-C546-849A-AB11BFDB97C6}"/>
                  </a:ext>
                </a:extLst>
              </p:cNvPr>
              <p:cNvSpPr/>
              <p:nvPr/>
            </p:nvSpPr>
            <p:spPr>
              <a:xfrm>
                <a:off x="266699" y="1985963"/>
                <a:ext cx="2106209" cy="52863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284168-1C19-1743-8D7E-63F614562654}"/>
                  </a:ext>
                </a:extLst>
              </p:cNvPr>
              <p:cNvSpPr/>
              <p:nvPr/>
            </p:nvSpPr>
            <p:spPr>
              <a:xfrm>
                <a:off x="2372908" y="1985963"/>
                <a:ext cx="2368443" cy="52863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38ACE-2A1F-B648-A399-B745C2F39135}"/>
                  </a:ext>
                </a:extLst>
              </p:cNvPr>
              <p:cNvSpPr/>
              <p:nvPr/>
            </p:nvSpPr>
            <p:spPr>
              <a:xfrm>
                <a:off x="4751628" y="1985963"/>
                <a:ext cx="464356" cy="5286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C9B924-C3E8-E845-BCE9-ADA3751FDB2C}"/>
                  </a:ext>
                </a:extLst>
              </p:cNvPr>
              <p:cNvSpPr txBox="1"/>
              <p:nvPr/>
            </p:nvSpPr>
            <p:spPr>
              <a:xfrm>
                <a:off x="707227" y="2080970"/>
                <a:ext cx="1671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Train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31DFE3-5941-CC49-9E77-55EC43B2C710}"/>
                  </a:ext>
                </a:extLst>
              </p:cNvPr>
              <p:cNvSpPr txBox="1"/>
              <p:nvPr/>
            </p:nvSpPr>
            <p:spPr>
              <a:xfrm>
                <a:off x="2930903" y="2103273"/>
                <a:ext cx="18002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Validation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0C4DAB1-2835-A747-AB6D-69C7CB26C81E}"/>
                  </a:ext>
                </a:extLst>
              </p:cNvPr>
              <p:cNvGrpSpPr/>
              <p:nvPr/>
            </p:nvGrpSpPr>
            <p:grpSpPr>
              <a:xfrm>
                <a:off x="266696" y="2681283"/>
                <a:ext cx="2093202" cy="246221"/>
                <a:chOff x="266696" y="2681283"/>
                <a:chExt cx="2093202" cy="246221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47E2522-4605-AA43-AABB-F05BAA931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4766" y="2795585"/>
                  <a:ext cx="685132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468F4FF6-E00E-8846-B914-342970676462}"/>
                    </a:ext>
                  </a:extLst>
                </p:cNvPr>
                <p:cNvCxnSpPr>
                  <a:cxnSpLocks/>
                  <a:stCxn id="20" idx="1"/>
                </p:cNvCxnSpPr>
                <p:nvPr/>
              </p:nvCxnSpPr>
              <p:spPr>
                <a:xfrm flipH="1" flipV="1">
                  <a:off x="266696" y="2795586"/>
                  <a:ext cx="762136" cy="8808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1D8312B-2B11-8042-9C3C-7E69F758AF24}"/>
                    </a:ext>
                  </a:extLst>
                </p:cNvPr>
                <p:cNvSpPr txBox="1"/>
                <p:nvPr/>
              </p:nvSpPr>
              <p:spPr>
                <a:xfrm>
                  <a:off x="1028832" y="2681283"/>
                  <a:ext cx="13144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2"/>
                      </a:solidFill>
                    </a:rPr>
                    <a:t>715</a:t>
                  </a:r>
                  <a:r>
                    <a:rPr lang="zh-CN" altLang="en-US" sz="1000" dirty="0">
                      <a:solidFill>
                        <a:schemeClr val="tx2"/>
                      </a:solidFill>
                    </a:rPr>
                    <a:t> </a:t>
                  </a:r>
                  <a:r>
                    <a:rPr lang="en-US" altLang="zh-CN" sz="1000" dirty="0">
                      <a:solidFill>
                        <a:schemeClr val="tx2"/>
                      </a:solidFill>
                    </a:rPr>
                    <a:t>days</a:t>
                  </a:r>
                  <a:endParaRPr lang="en-US" sz="1000" dirty="0">
                    <a:solidFill>
                      <a:schemeClr val="tx2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A767370-7F37-7B44-B1B5-7E6A5E0151D4}"/>
                  </a:ext>
                </a:extLst>
              </p:cNvPr>
              <p:cNvGrpSpPr/>
              <p:nvPr/>
            </p:nvGrpSpPr>
            <p:grpSpPr>
              <a:xfrm>
                <a:off x="2406859" y="2681283"/>
                <a:ext cx="2309963" cy="246221"/>
                <a:chOff x="-112445" y="2681283"/>
                <a:chExt cx="2309963" cy="246221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CF9FFFA-C67A-AA4E-AD04-17461D36D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9950" y="2795585"/>
                  <a:ext cx="867568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67502BC7-1B74-3041-839F-DC614B777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112445" y="2795585"/>
                  <a:ext cx="803058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F001B1-C2AA-B442-91CA-D98489EFF463}"/>
                    </a:ext>
                  </a:extLst>
                </p:cNvPr>
                <p:cNvSpPr txBox="1"/>
                <p:nvPr/>
              </p:nvSpPr>
              <p:spPr>
                <a:xfrm>
                  <a:off x="703017" y="2681283"/>
                  <a:ext cx="131445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2"/>
                      </a:solidFill>
                    </a:rPr>
                    <a:t>440days</a:t>
                  </a:r>
                  <a:endParaRPr lang="en-US" sz="10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0D3252-B35C-0049-A545-ABF30C6F38CA}"/>
                </a:ext>
              </a:extLst>
            </p:cNvPr>
            <p:cNvSpPr txBox="1"/>
            <p:nvPr/>
          </p:nvSpPr>
          <p:spPr>
            <a:xfrm>
              <a:off x="4730985" y="2690806"/>
              <a:ext cx="1314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tx2"/>
                  </a:solidFill>
                </a:rPr>
                <a:t>104days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1766995-9D00-0D42-BCBB-B3E771E6D2D4}"/>
              </a:ext>
            </a:extLst>
          </p:cNvPr>
          <p:cNvSpPr txBox="1"/>
          <p:nvPr/>
        </p:nvSpPr>
        <p:spPr>
          <a:xfrm>
            <a:off x="8077155" y="2037241"/>
            <a:ext cx="49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Test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4D260C-0E18-644F-BFA2-FCFC46D1A7B8}"/>
              </a:ext>
            </a:extLst>
          </p:cNvPr>
          <p:cNvGrpSpPr/>
          <p:nvPr/>
        </p:nvGrpSpPr>
        <p:grpSpPr>
          <a:xfrm>
            <a:off x="292543" y="2980596"/>
            <a:ext cx="8129591" cy="338554"/>
            <a:chOff x="285743" y="2507919"/>
            <a:chExt cx="8129591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EBAC76-1941-EE4D-8D7A-65737F03EF1E}"/>
                </a:ext>
              </a:extLst>
            </p:cNvPr>
            <p:cNvSpPr txBox="1"/>
            <p:nvPr/>
          </p:nvSpPr>
          <p:spPr>
            <a:xfrm>
              <a:off x="428613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effectLst/>
                </a:rPr>
                <a:t>Trained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data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using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last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N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days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price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to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predict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N+1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day</a:t>
              </a:r>
              <a:endParaRPr lang="en-US" sz="1600" dirty="0">
                <a:effectLst/>
              </a:endParaRPr>
            </a:p>
          </p:txBody>
        </p:sp>
        <p:sp>
          <p:nvSpPr>
            <p:cNvPr id="31" name="Chevron 30">
              <a:extLst>
                <a:ext uri="{FF2B5EF4-FFF2-40B4-BE49-F238E27FC236}">
                  <a16:creationId xmlns:a16="http://schemas.microsoft.com/office/drawing/2014/main" id="{48D186C0-55CF-5E43-9443-C323770CA09A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8CBDF0-FA4F-D643-A901-34068EDE9F64}"/>
              </a:ext>
            </a:extLst>
          </p:cNvPr>
          <p:cNvGrpSpPr/>
          <p:nvPr/>
        </p:nvGrpSpPr>
        <p:grpSpPr>
          <a:xfrm>
            <a:off x="468350" y="3367012"/>
            <a:ext cx="3634231" cy="339218"/>
            <a:chOff x="256478" y="3601183"/>
            <a:chExt cx="3634231" cy="33921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AC607BD-7B8A-4D46-A11A-087A62FB8906}"/>
                </a:ext>
              </a:extLst>
            </p:cNvPr>
            <p:cNvGrpSpPr/>
            <p:nvPr/>
          </p:nvGrpSpPr>
          <p:grpSpPr>
            <a:xfrm>
              <a:off x="256478" y="3601847"/>
              <a:ext cx="288862" cy="338554"/>
              <a:chOff x="557558" y="3601847"/>
              <a:chExt cx="288862" cy="3385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3B258B-42D7-F344-9E62-5D4FC10491BD}"/>
                  </a:ext>
                </a:extLst>
              </p:cNvPr>
              <p:cNvSpPr/>
              <p:nvPr/>
            </p:nvSpPr>
            <p:spPr>
              <a:xfrm>
                <a:off x="568712" y="3635298"/>
                <a:ext cx="245327" cy="25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4C74C3-C3DC-064F-B0B8-59DEC862477B}"/>
                  </a:ext>
                </a:extLst>
              </p:cNvPr>
              <p:cNvSpPr txBox="1"/>
              <p:nvPr/>
            </p:nvSpPr>
            <p:spPr>
              <a:xfrm>
                <a:off x="557558" y="3601847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E8A40B-A5C8-EE44-85AA-6300B4E7C249}"/>
                </a:ext>
              </a:extLst>
            </p:cNvPr>
            <p:cNvSpPr txBox="1"/>
            <p:nvPr/>
          </p:nvSpPr>
          <p:spPr>
            <a:xfrm>
              <a:off x="523041" y="3601183"/>
              <a:ext cx="3367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Compare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RMSE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N</a:t>
              </a:r>
              <a:endParaRPr lang="en-US" sz="1600" dirty="0"/>
            </a:p>
          </p:txBody>
        </p:sp>
      </p:grpSp>
      <p:pic>
        <p:nvPicPr>
          <p:cNvPr id="42" name="Picture 41" descr="A picture containing text, kitchen, white&#10;&#10;Description automatically generated">
            <a:extLst>
              <a:ext uri="{FF2B5EF4-FFF2-40B4-BE49-F238E27FC236}">
                <a16:creationId xmlns:a16="http://schemas.microsoft.com/office/drawing/2014/main" id="{017FDBF4-0EDC-AA45-B827-DFF5CABD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3712483"/>
            <a:ext cx="3408249" cy="2137756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63398126-163B-684A-A9AA-067A1A8AABA7}"/>
              </a:ext>
            </a:extLst>
          </p:cNvPr>
          <p:cNvGrpSpPr/>
          <p:nvPr/>
        </p:nvGrpSpPr>
        <p:grpSpPr>
          <a:xfrm>
            <a:off x="4635183" y="3374447"/>
            <a:ext cx="3634231" cy="339218"/>
            <a:chOff x="256478" y="3601183"/>
            <a:chExt cx="3634231" cy="33921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F5D2B3A-FF07-0445-8643-2A58FA285301}"/>
                </a:ext>
              </a:extLst>
            </p:cNvPr>
            <p:cNvGrpSpPr/>
            <p:nvPr/>
          </p:nvGrpSpPr>
          <p:grpSpPr>
            <a:xfrm>
              <a:off x="256478" y="3601847"/>
              <a:ext cx="288862" cy="338554"/>
              <a:chOff x="557558" y="3601847"/>
              <a:chExt cx="288862" cy="33855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635C573-8FBF-CC46-B5B5-04CD39440D5D}"/>
                  </a:ext>
                </a:extLst>
              </p:cNvPr>
              <p:cNvSpPr/>
              <p:nvPr/>
            </p:nvSpPr>
            <p:spPr>
              <a:xfrm>
                <a:off x="568712" y="3635298"/>
                <a:ext cx="245327" cy="25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DDFCC9-B2AB-2A49-8138-EDCB4DB4A1B5}"/>
                  </a:ext>
                </a:extLst>
              </p:cNvPr>
              <p:cNvSpPr txBox="1"/>
              <p:nvPr/>
            </p:nvSpPr>
            <p:spPr>
              <a:xfrm>
                <a:off x="557558" y="3601847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5968B07-D083-A147-935F-A2F144E29793}"/>
                    </a:ext>
                  </a:extLst>
                </p:cNvPr>
                <p:cNvSpPr txBox="1"/>
                <p:nvPr/>
              </p:nvSpPr>
              <p:spPr>
                <a:xfrm>
                  <a:off x="523041" y="3601183"/>
                  <a:ext cx="33676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Compare</a:t>
                  </a:r>
                  <a:r>
                    <a:rPr lang="zh-CN" altLang="en-US" sz="16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with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different</a:t>
                  </a:r>
                  <a:r>
                    <a:rPr lang="zh-CN" altLang="en-US" sz="1600" dirty="0"/>
                    <a:t> </a:t>
                  </a:r>
                  <a:r>
                    <a:rPr lang="en-US" altLang="zh-CN" sz="1600" dirty="0"/>
                    <a:t>N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5968B07-D083-A147-935F-A2F144E29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041" y="3601183"/>
                  <a:ext cx="3367668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752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9" name="Picture 48" descr="A close up of a map&#10;&#10;Description automatically generated">
            <a:extLst>
              <a:ext uri="{FF2B5EF4-FFF2-40B4-BE49-F238E27FC236}">
                <a16:creationId xmlns:a16="http://schemas.microsoft.com/office/drawing/2014/main" id="{1F87B169-6217-8448-AF28-464F9F267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023" y="3712483"/>
            <a:ext cx="3367669" cy="213775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001A77B-402E-4242-B9E4-93106D27642A}"/>
              </a:ext>
            </a:extLst>
          </p:cNvPr>
          <p:cNvGrpSpPr/>
          <p:nvPr/>
        </p:nvGrpSpPr>
        <p:grpSpPr>
          <a:xfrm>
            <a:off x="8779714" y="3381884"/>
            <a:ext cx="3634231" cy="339218"/>
            <a:chOff x="256478" y="3601183"/>
            <a:chExt cx="3634231" cy="33921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AE33E90-14B6-CC48-B03D-87D9EA55821D}"/>
                </a:ext>
              </a:extLst>
            </p:cNvPr>
            <p:cNvGrpSpPr/>
            <p:nvPr/>
          </p:nvGrpSpPr>
          <p:grpSpPr>
            <a:xfrm>
              <a:off x="256478" y="3601847"/>
              <a:ext cx="288862" cy="338554"/>
              <a:chOff x="557558" y="3601847"/>
              <a:chExt cx="288862" cy="33855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D914326-6DF6-8447-830D-B39B145F3C83}"/>
                  </a:ext>
                </a:extLst>
              </p:cNvPr>
              <p:cNvSpPr/>
              <p:nvPr/>
            </p:nvSpPr>
            <p:spPr>
              <a:xfrm>
                <a:off x="568712" y="3635298"/>
                <a:ext cx="245327" cy="25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3727657-D3E3-1A49-9089-12494511260D}"/>
                  </a:ext>
                </a:extLst>
              </p:cNvPr>
              <p:cNvSpPr txBox="1"/>
              <p:nvPr/>
            </p:nvSpPr>
            <p:spPr>
              <a:xfrm>
                <a:off x="557558" y="3601847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87116D-1FF6-3E4B-A38A-FA8142BFF6B3}"/>
                </a:ext>
              </a:extLst>
            </p:cNvPr>
            <p:cNvSpPr txBox="1"/>
            <p:nvPr/>
          </p:nvSpPr>
          <p:spPr>
            <a:xfrm>
              <a:off x="523041" y="3601183"/>
              <a:ext cx="3367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Compare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MAPE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with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N</a:t>
              </a:r>
              <a:endParaRPr lang="en-US" sz="1600" dirty="0"/>
            </a:p>
          </p:txBody>
        </p:sp>
      </p:grpSp>
      <p:pic>
        <p:nvPicPr>
          <p:cNvPr id="56" name="Picture 5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8CF3EA0-5F37-864D-BD35-6A30C8A5E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2769" y="3712483"/>
            <a:ext cx="3240975" cy="2137756"/>
          </a:xfrm>
          <a:prstGeom prst="rect">
            <a:avLst/>
          </a:prstGeom>
        </p:spPr>
      </p:pic>
      <p:pic>
        <p:nvPicPr>
          <p:cNvPr id="57" name="Graphic 56" descr="Lightbulb">
            <a:extLst>
              <a:ext uri="{FF2B5EF4-FFF2-40B4-BE49-F238E27FC236}">
                <a16:creationId xmlns:a16="http://schemas.microsoft.com/office/drawing/2014/main" id="{6A5D73FB-604B-5248-B873-C5B640067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218" y="5933913"/>
            <a:ext cx="422762" cy="42276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0BE9BDC-0875-9E4F-B279-942E0FF35FB5}"/>
              </a:ext>
            </a:extLst>
          </p:cNvPr>
          <p:cNvSpPr txBox="1"/>
          <p:nvPr/>
        </p:nvSpPr>
        <p:spPr>
          <a:xfrm>
            <a:off x="544254" y="5905335"/>
            <a:ext cx="110641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Through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the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chart,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we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can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see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Roughly the optimum N is 4</a:t>
            </a:r>
            <a:r>
              <a:rPr lang="en-US" altLang="zh-CN" sz="1600" dirty="0">
                <a:solidFill>
                  <a:schemeClr val="tx2"/>
                </a:solidFill>
              </a:rPr>
              <a:t>,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sz="1600" dirty="0"/>
              <a:t>The lowest RMSE, MAPE and the highest R2 are achieved with N=1, followed by N=4.</a:t>
            </a:r>
            <a:r>
              <a:rPr lang="zh-CN" altLang="en-US" sz="1600" dirty="0"/>
              <a:t> </a:t>
            </a:r>
            <a:r>
              <a:rPr lang="en-US" altLang="zh-CN" sz="1600" dirty="0"/>
              <a:t>Hence,</a:t>
            </a:r>
            <a:r>
              <a:rPr lang="zh-CN" altLang="en-US" sz="1600" dirty="0"/>
              <a:t> </a:t>
            </a:r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picked</a:t>
            </a:r>
            <a:r>
              <a:rPr lang="zh-CN" altLang="en-US" sz="1600" dirty="0"/>
              <a:t> </a:t>
            </a:r>
            <a:r>
              <a:rPr lang="en-US" altLang="zh-CN" sz="1600" dirty="0"/>
              <a:t>N=4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final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en-US" sz="1600" dirty="0"/>
              <a:t> 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3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190148-10D9-F540-8CDB-1221C790E6F1}"/>
              </a:ext>
            </a:extLst>
          </p:cNvPr>
          <p:cNvSpPr txBox="1"/>
          <p:nvPr/>
        </p:nvSpPr>
        <p:spPr>
          <a:xfrm>
            <a:off x="295276" y="614363"/>
            <a:ext cx="92344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Linear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Regression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Method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Result</a:t>
            </a:r>
            <a:endParaRPr lang="en-US" sz="3500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CCF286-749E-B641-9811-FB597AA913CA}"/>
              </a:ext>
            </a:extLst>
          </p:cNvPr>
          <p:cNvGrpSpPr/>
          <p:nvPr/>
        </p:nvGrpSpPr>
        <p:grpSpPr>
          <a:xfrm>
            <a:off x="292543" y="1887775"/>
            <a:ext cx="8129591" cy="338554"/>
            <a:chOff x="285743" y="2507919"/>
            <a:chExt cx="8129591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C2CD12-0D7F-AC4C-BC31-449CEA6FD0F9}"/>
                </a:ext>
              </a:extLst>
            </p:cNvPr>
            <p:cNvSpPr txBox="1"/>
            <p:nvPr/>
          </p:nvSpPr>
          <p:spPr>
            <a:xfrm>
              <a:off x="428613" y="2507919"/>
              <a:ext cx="7986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effectLst/>
                </a:rPr>
                <a:t>Trained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data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using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last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N=</a:t>
              </a:r>
              <a:r>
                <a:rPr lang="en-US" altLang="zh-CN" sz="1600" dirty="0"/>
                <a:t>4</a:t>
              </a:r>
              <a:r>
                <a:rPr lang="zh-CN" altLang="en-US" sz="1600" dirty="0"/>
                <a:t> </a:t>
              </a:r>
              <a:r>
                <a:rPr lang="en-US" altLang="zh-CN" sz="1600" dirty="0">
                  <a:effectLst/>
                </a:rPr>
                <a:t>days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price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to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predict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N+1</a:t>
              </a:r>
              <a:r>
                <a:rPr lang="zh-CN" altLang="en-US" sz="1600" dirty="0">
                  <a:effectLst/>
                </a:rPr>
                <a:t> </a:t>
              </a:r>
              <a:r>
                <a:rPr lang="en-US" altLang="zh-CN" sz="1600" dirty="0">
                  <a:effectLst/>
                </a:rPr>
                <a:t>day</a:t>
              </a:r>
              <a:endParaRPr lang="en-US" sz="1600" dirty="0">
                <a:effectLst/>
              </a:endParaRPr>
            </a:p>
          </p:txBody>
        </p:sp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CC9797E8-48A9-3345-8494-E50DAF2552CE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A1E3A83-4C1F-8A47-888E-43E56A35A35B}"/>
              </a:ext>
            </a:extLst>
          </p:cNvPr>
          <p:cNvSpPr/>
          <p:nvPr/>
        </p:nvSpPr>
        <p:spPr>
          <a:xfrm>
            <a:off x="918437" y="2580493"/>
            <a:ext cx="45935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Prediction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Validation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Data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Set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Showed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Below</a:t>
            </a:r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7D44B92-CC9E-2D4F-8A57-7C86C04F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0" y="3010132"/>
            <a:ext cx="5732020" cy="3022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9D0321-EE14-4A48-BBFF-59E973E6B61E}"/>
              </a:ext>
            </a:extLst>
          </p:cNvPr>
          <p:cNvSpPr/>
          <p:nvPr/>
        </p:nvSpPr>
        <p:spPr>
          <a:xfrm>
            <a:off x="6914069" y="2580493"/>
            <a:ext cx="4092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</a:rPr>
              <a:t>Prediction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on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Test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Data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Set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is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Showed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as</a:t>
            </a:r>
            <a:r>
              <a:rPr lang="zh-CN" altLang="en-US" sz="1600" dirty="0">
                <a:solidFill>
                  <a:schemeClr val="tx2"/>
                </a:solidFill>
              </a:rPr>
              <a:t> </a:t>
            </a:r>
            <a:r>
              <a:rPr lang="en-US" altLang="zh-CN" sz="1600" dirty="0">
                <a:solidFill>
                  <a:schemeClr val="tx2"/>
                </a:solidFill>
              </a:rPr>
              <a:t>Below</a:t>
            </a: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6E8673C8-3B21-1648-B8E9-E943FB03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049945"/>
            <a:ext cx="5573269" cy="29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6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ADDA6D-B79B-1D4F-ADC8-3FD58D270E06}"/>
              </a:ext>
            </a:extLst>
          </p:cNvPr>
          <p:cNvSpPr txBox="1"/>
          <p:nvPr/>
        </p:nvSpPr>
        <p:spPr>
          <a:xfrm>
            <a:off x="295276" y="614363"/>
            <a:ext cx="92344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Linear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Regression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Trading</a:t>
            </a:r>
            <a:r>
              <a:rPr lang="zh-CN" altLang="en-US" sz="35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3500" dirty="0">
                <a:solidFill>
                  <a:schemeClr val="bg1"/>
                </a:solidFill>
                <a:cs typeface="Calibri" panose="020F0502020204030204" pitchFamily="34" charset="0"/>
              </a:rPr>
              <a:t>Strategy</a:t>
            </a:r>
            <a:endParaRPr lang="en-US" sz="3500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text, man, table&#10;&#10;Description automatically generated">
            <a:extLst>
              <a:ext uri="{FF2B5EF4-FFF2-40B4-BE49-F238E27FC236}">
                <a16:creationId xmlns:a16="http://schemas.microsoft.com/office/drawing/2014/main" id="{0DA0E682-46D1-1246-A28E-5C5C9303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169" y="2611307"/>
            <a:ext cx="7217162" cy="32988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3EFAC0-62CF-C842-A3FA-684EEF1257E8}"/>
              </a:ext>
            </a:extLst>
          </p:cNvPr>
          <p:cNvGrpSpPr/>
          <p:nvPr/>
        </p:nvGrpSpPr>
        <p:grpSpPr>
          <a:xfrm>
            <a:off x="284993" y="1801782"/>
            <a:ext cx="10676656" cy="338554"/>
            <a:chOff x="285743" y="2507919"/>
            <a:chExt cx="10676656" cy="338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FBAD-9A09-2744-A692-805C9A9BBF07}"/>
                </a:ext>
              </a:extLst>
            </p:cNvPr>
            <p:cNvSpPr txBox="1"/>
            <p:nvPr/>
          </p:nvSpPr>
          <p:spPr>
            <a:xfrm>
              <a:off x="417462" y="2507919"/>
              <a:ext cx="10544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B</a:t>
              </a:r>
              <a:r>
                <a:rPr lang="en-US" sz="1600" dirty="0"/>
                <a:t>uy when the model predicts a rise in the index and sell when it predicts a fall. Suppose there is no short for our trading</a:t>
              </a:r>
              <a:endParaRPr lang="en-US" sz="1600" dirty="0">
                <a:effectLst/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8ABB5F45-85E6-B949-BBA8-6179BD9EB421}"/>
                </a:ext>
              </a:extLst>
            </p:cNvPr>
            <p:cNvSpPr/>
            <p:nvPr/>
          </p:nvSpPr>
          <p:spPr>
            <a:xfrm>
              <a:off x="285743" y="2571747"/>
              <a:ext cx="142875" cy="200025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A89D57-942B-7246-BC93-F82B8A917BF2}"/>
              </a:ext>
            </a:extLst>
          </p:cNvPr>
          <p:cNvSpPr txBox="1"/>
          <p:nvPr/>
        </p:nvSpPr>
        <p:spPr>
          <a:xfrm>
            <a:off x="4270915" y="2252546"/>
            <a:ext cx="534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Plot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Cumulative</a:t>
            </a:r>
            <a:r>
              <a:rPr lang="zh-CN" altLang="en-US" sz="1600" dirty="0"/>
              <a:t> </a:t>
            </a:r>
            <a:r>
              <a:rPr lang="en-US" altLang="zh-CN" sz="1600" dirty="0"/>
              <a:t>Return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Show</a:t>
            </a:r>
            <a:r>
              <a:rPr lang="zh-CN" altLang="en-US" sz="1600" dirty="0"/>
              <a:t>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US" altLang="zh-CN" sz="1600" dirty="0"/>
              <a:t>Below</a:t>
            </a:r>
            <a:endParaRPr lang="en-US" sz="1600" dirty="0"/>
          </a:p>
        </p:txBody>
      </p:sp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E444670A-F816-F14E-B8AB-E780C1E46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218" y="5978517"/>
            <a:ext cx="422762" cy="422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2C653A-0593-D941-82A9-78AF28490D1B}"/>
              </a:ext>
            </a:extLst>
          </p:cNvPr>
          <p:cNvSpPr txBox="1"/>
          <p:nvPr/>
        </p:nvSpPr>
        <p:spPr>
          <a:xfrm>
            <a:off x="557564" y="5965906"/>
            <a:ext cx="111001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algorithm has a win rate of 64.7%. It shows that the trading principle’s win rate is acceptable, but the </a:t>
            </a:r>
            <a:r>
              <a:rPr lang="en-US" sz="1600" dirty="0" err="1"/>
              <a:t>cum_return</a:t>
            </a:r>
            <a:r>
              <a:rPr lang="en-US" sz="1600" dirty="0"/>
              <a:t> doesn’t have a good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2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24457A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</TotalTime>
  <Words>805</Words>
  <Application>Microsoft Macintosh PowerPoint</Application>
  <PresentationFormat>Widescreen</PresentationFormat>
  <Paragraphs>113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Yongyi Zhao</dc:creator>
  <cp:lastModifiedBy>Yongyi Zhao</cp:lastModifiedBy>
  <cp:revision>39</cp:revision>
  <dcterms:created xsi:type="dcterms:W3CDTF">2020-05-08T22:14:43Z</dcterms:created>
  <dcterms:modified xsi:type="dcterms:W3CDTF">2020-05-11T23:03:37Z</dcterms:modified>
</cp:coreProperties>
</file>